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70" r:id="rId4"/>
    <p:sldId id="263" r:id="rId5"/>
    <p:sldId id="267" r:id="rId6"/>
    <p:sldId id="265" r:id="rId7"/>
    <p:sldId id="266" r:id="rId8"/>
    <p:sldId id="271" r:id="rId9"/>
    <p:sldId id="269" r:id="rId10"/>
    <p:sldId id="272" r:id="rId11"/>
    <p:sldId id="273" r:id="rId12"/>
    <p:sldId id="276" r:id="rId13"/>
    <p:sldId id="277" r:id="rId14"/>
    <p:sldId id="279" r:id="rId15"/>
    <p:sldId id="280" r:id="rId16"/>
    <p:sldId id="281" r:id="rId17"/>
    <p:sldId id="275" r:id="rId18"/>
    <p:sldId id="261" r:id="rId19"/>
    <p:sldId id="282" r:id="rId20"/>
  </p:sldIdLst>
  <p:sldSz cx="9144000" cy="6858000" type="screen4x3"/>
  <p:notesSz cx="6789738" cy="9929813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53"/>
    <a:srgbClr val="FFFFFF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86436"/>
  </p:normalViewPr>
  <p:slideViewPr>
    <p:cSldViewPr snapToGrid="0" snapToObjects="1">
      <p:cViewPr varScale="1">
        <p:scale>
          <a:sx n="84" d="100"/>
          <a:sy n="84" d="100"/>
        </p:scale>
        <p:origin x="13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820" y="-11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4A91-C587-4725-AD78-38270B0E3579}" type="datetimeFigureOut">
              <a:rPr lang="de-DE" smtClean="0"/>
              <a:pPr/>
              <a:t>30.12.2019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2C45F-2CD5-466A-9254-1EB88787874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4FAC-3014-8242-863F-A98F1DD820F5}" type="datetimeFigureOut">
              <a:rPr lang="de-DE" smtClean="0"/>
              <a:pPr/>
              <a:t>30.12.2019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FEF9-E98B-5748-B928-72D40A3737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71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TimoBollWisch.jpg"/>
          <p:cNvPicPr>
            <a:picLocks noChangeAspect="1" noChangeArrowheads="1"/>
          </p:cNvPicPr>
          <p:nvPr userDrawn="1"/>
        </p:nvPicPr>
        <p:blipFill>
          <a:blip r:embed="rId2"/>
          <a:srcRect l="16441" r="8367"/>
          <a:stretch>
            <a:fillRect/>
          </a:stretch>
        </p:blipFill>
        <p:spPr bwMode="auto">
          <a:xfrm>
            <a:off x="0" y="-13648"/>
            <a:ext cx="9144000" cy="68716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7772400" cy="1301895"/>
          </a:xfrm>
        </p:spPr>
        <p:txBody>
          <a:bodyPr lIns="0" tIns="0" rIns="0" bIns="0" anchor="t" anchorCtr="0">
            <a:spAutoFit/>
          </a:bodyPr>
          <a:lstStyle>
            <a:lvl1pPr algn="l">
              <a:defRPr sz="47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602038"/>
            <a:ext cx="6858000" cy="276999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8" name="Freihandform 7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9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028950" y="6441716"/>
            <a:ext cx="3086100" cy="184666"/>
          </a:xfrm>
        </p:spPr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399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>
            <a:grayscl/>
            <a:lum bright="12000"/>
          </a:blip>
          <a:srcRect l="34399" t="27163" r="5412" b="397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6109607" cy="9140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Master</a:t>
            </a:r>
            <a:br>
              <a:rPr lang="de-DE" dirty="0" smtClean="0"/>
            </a:br>
            <a:r>
              <a:rPr lang="de-DE" dirty="0" err="1" smtClean="0"/>
              <a:t>titelformat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825625"/>
            <a:ext cx="5814680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180975" indent="-171450">
              <a:buNone/>
              <a:tabLst/>
              <a:defRPr sz="1600">
                <a:solidFill>
                  <a:schemeClr val="tx1"/>
                </a:solidFill>
              </a:defRPr>
            </a:lvl2pPr>
            <a:lvl3pPr marL="355600" indent="-177800">
              <a:tabLst/>
              <a:defRPr sz="1600">
                <a:solidFill>
                  <a:schemeClr val="tx1"/>
                </a:solidFill>
              </a:defRPr>
            </a:lvl3pPr>
            <a:lvl4pPr marL="534988" indent="-179388">
              <a:tabLst/>
              <a:defRPr sz="1600">
                <a:solidFill>
                  <a:schemeClr val="tx1"/>
                </a:solidFill>
              </a:defRPr>
            </a:lvl4pPr>
            <a:lvl5pPr marL="712788" indent="-13652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10" name="Freihandform 9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028950" y="6441716"/>
            <a:ext cx="3086100" cy="184666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738938" y="1828917"/>
            <a:ext cx="2405062" cy="16684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6738939" y="4081912"/>
            <a:ext cx="2405062" cy="16589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56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/>
          <a:srcRect l="34399" t="27163" r="5412" b="397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441716"/>
            <a:ext cx="3086100" cy="1846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7" name="Freihandform 6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949443"/>
            <a:ext cx="6109607" cy="9971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4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Master</a:t>
            </a:r>
            <a:br>
              <a:rPr lang="de-DE" dirty="0" smtClean="0"/>
            </a:br>
            <a:r>
              <a:rPr lang="de-DE" dirty="0" err="1" smtClean="0"/>
              <a:t>titelformat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Bild1.jpg"/>
          <p:cNvPicPr>
            <a:picLocks noChangeAspect="1"/>
          </p:cNvPicPr>
          <p:nvPr userDrawn="1"/>
        </p:nvPicPr>
        <p:blipFill>
          <a:blip r:embed="rId2"/>
          <a:srcRect t="31280" b="1881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441716"/>
            <a:ext cx="3086100" cy="18466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grpSp>
        <p:nvGrpSpPr>
          <p:cNvPr id="2" name="Gruppieren 5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7" name="Freihandform 6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949443"/>
            <a:ext cx="6109607" cy="9971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</a:t>
            </a:r>
            <a:br>
              <a:rPr lang="de-DE" dirty="0" smtClean="0"/>
            </a:br>
            <a:r>
              <a:rPr lang="de-DE" dirty="0" err="1" smtClean="0"/>
              <a:t>titelformat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Bild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441716"/>
            <a:ext cx="3086100" cy="18466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grpSp>
        <p:nvGrpSpPr>
          <p:cNvPr id="2" name="Gruppieren 5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7" name="Freihandform 6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949443"/>
            <a:ext cx="6109607" cy="9971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</a:t>
            </a:r>
            <a:br>
              <a:rPr lang="de-DE" dirty="0" smtClean="0"/>
            </a:br>
            <a:r>
              <a:rPr lang="de-DE" dirty="0" err="1" smtClean="0"/>
              <a:t>titelformat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41716"/>
            <a:ext cx="11370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765738" y="6441716"/>
            <a:ext cx="30861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7522338" y="-138845"/>
            <a:ext cx="1743057" cy="1202809"/>
            <a:chOff x="7522338" y="-138845"/>
            <a:chExt cx="1743057" cy="1202809"/>
          </a:xfrm>
        </p:grpSpPr>
        <p:sp>
          <p:nvSpPr>
            <p:cNvPr id="12" name="Freihandform 11"/>
            <p:cNvSpPr/>
            <p:nvPr userDrawn="1"/>
          </p:nvSpPr>
          <p:spPr>
            <a:xfrm rot="572104">
              <a:off x="7522338" y="-138845"/>
              <a:ext cx="1743057" cy="120280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8783 w 10000"/>
                <a:gd name="connsiteY1" fmla="*/ 58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6264 w 10000"/>
                <a:gd name="connsiteY1" fmla="*/ 1157 h 10000"/>
                <a:gd name="connsiteX2" fmla="*/ 8783 w 10000"/>
                <a:gd name="connsiteY2" fmla="*/ 58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8783 w 10000"/>
                <a:gd name="connsiteY2" fmla="*/ 3357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  <a:gd name="connsiteX0" fmla="*/ 0 w 10000"/>
                <a:gd name="connsiteY0" fmla="*/ 2777 h 12777"/>
                <a:gd name="connsiteX1" fmla="*/ 8784 w 10000"/>
                <a:gd name="connsiteY1" fmla="*/ 0 h 12777"/>
                <a:gd name="connsiteX2" fmla="*/ 9131 w 10000"/>
                <a:gd name="connsiteY2" fmla="*/ 3825 h 12777"/>
                <a:gd name="connsiteX3" fmla="*/ 10000 w 10000"/>
                <a:gd name="connsiteY3" fmla="*/ 12777 h 12777"/>
                <a:gd name="connsiteX4" fmla="*/ 0 w 10000"/>
                <a:gd name="connsiteY4" fmla="*/ 12777 h 12777"/>
                <a:gd name="connsiteX5" fmla="*/ 0 w 10000"/>
                <a:gd name="connsiteY5" fmla="*/ 2777 h 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2777">
                  <a:moveTo>
                    <a:pt x="0" y="2777"/>
                  </a:moveTo>
                  <a:lnTo>
                    <a:pt x="8784" y="0"/>
                  </a:lnTo>
                  <a:cubicBezTo>
                    <a:pt x="8784" y="1119"/>
                    <a:pt x="9131" y="2706"/>
                    <a:pt x="9131" y="3825"/>
                  </a:cubicBezTo>
                  <a:cubicBezTo>
                    <a:pt x="9421" y="6809"/>
                    <a:pt x="9710" y="9793"/>
                    <a:pt x="10000" y="12777"/>
                  </a:cubicBezTo>
                  <a:lnTo>
                    <a:pt x="0" y="12777"/>
                  </a:lnTo>
                  <a:lnTo>
                    <a:pt x="0" y="2777"/>
                  </a:lnTo>
                  <a:close/>
                </a:path>
              </a:pathLst>
            </a:custGeom>
            <a:solidFill>
              <a:srgbClr val="008853"/>
            </a:solidFill>
            <a:ln>
              <a:solidFill>
                <a:srgbClr val="008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26" name="Picture 2" descr="\\DTTB-SERVER\users\datenablage\Logos\DTTB-Logo\2016 neu Agentur Jungpro Düsseldorf\dtb-logoSet\Sonderversionen\dttb_weiß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77022" y="130699"/>
              <a:ext cx="1380243" cy="6986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4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tischtennis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-lauer@bttv.de" TargetMode="External"/><Relationship Id="rId4" Type="http://schemas.openxmlformats.org/officeDocument/2006/relationships/hyperlink" Target="mailto:bugenhagen@dttb@tischtennis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ischtennis.de/min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8331" y="1949443"/>
            <a:ext cx="6109607" cy="5262979"/>
          </a:xfrm>
        </p:spPr>
        <p:txBody>
          <a:bodyPr/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Webinar: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3200" b="1" dirty="0" smtClean="0"/>
              <a:t>Mini-Meisterschaften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13.12.2019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Tim </a:t>
            </a:r>
            <a:r>
              <a:rPr lang="de-DE" dirty="0" smtClean="0"/>
              <a:t>Lauer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>
          <a:xfrm>
            <a:off x="5338278" y="3264747"/>
            <a:ext cx="4625904" cy="3226006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1" y="5516589"/>
            <a:ext cx="1654475" cy="97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/>
              <a:t>4. Der erfolgreiche </a:t>
            </a:r>
            <a:r>
              <a:rPr lang="de-DE" dirty="0" smtClean="0"/>
              <a:t>Ortsentscheid</a:t>
            </a:r>
            <a:br>
              <a:rPr lang="de-DE" dirty="0" smtClean="0"/>
            </a:br>
            <a:r>
              <a:rPr lang="de-DE" dirty="0" smtClean="0"/>
              <a:t>Die wichtigsten Regeln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657849" cy="4351338"/>
          </a:xfrm>
        </p:spPr>
        <p:txBody>
          <a:bodyPr/>
          <a:lstStyle/>
          <a:p>
            <a:r>
              <a:rPr lang="de-DE" dirty="0" smtClean="0"/>
              <a:t>Es wird nach den Regeln des DTTB gespielt mit folgenden Ausnahmen:</a:t>
            </a:r>
          </a:p>
          <a:p>
            <a:pPr marL="342900" indent="-342900">
              <a:buAutoNum type="arabicPeriod"/>
            </a:pPr>
            <a:r>
              <a:rPr lang="de-DE" dirty="0" smtClean="0"/>
              <a:t>Die Beläge der Schläger unterliegen keinen Beschränkungen.</a:t>
            </a:r>
          </a:p>
          <a:p>
            <a:pPr marL="342900" indent="-342900">
              <a:buAutoNum type="arabicPeriod"/>
            </a:pPr>
            <a:r>
              <a:rPr lang="de-DE" dirty="0" smtClean="0"/>
              <a:t>Alle Arten von Aufschlägen sind erlaubt, die ein faires Spiel erlauben.</a:t>
            </a:r>
          </a:p>
          <a:p>
            <a:pPr marL="342900" indent="-342900">
              <a:buAutoNum type="arabicPeriod"/>
            </a:pPr>
            <a:r>
              <a:rPr lang="de-DE" dirty="0" smtClean="0"/>
              <a:t>Auf Coaching soll verzichtet werden.</a:t>
            </a:r>
          </a:p>
          <a:p>
            <a:pPr marL="342900" indent="-342900">
              <a:buAutoNum type="arabicPeriod"/>
            </a:pPr>
            <a:r>
              <a:rPr lang="de-DE" dirty="0" smtClean="0"/>
              <a:t>Der Veranstalter liegt den Modus fest. Möglichst viele Spiele in einem abgesteckten Rahmen empfholen.</a:t>
            </a:r>
          </a:p>
          <a:p>
            <a:pPr marL="342900" indent="-342900">
              <a:buAutoNum type="arabicPeriod"/>
            </a:pPr>
            <a:r>
              <a:rPr lang="de-DE" dirty="0" smtClean="0"/>
              <a:t>Die Turnierteilnahme ist kostenlos.</a:t>
            </a: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/>
          <p:cNvSpPr/>
          <p:nvPr/>
        </p:nvSpPr>
        <p:spPr>
          <a:xfrm>
            <a:off x="628651" y="5129254"/>
            <a:ext cx="5657849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Ziel: mini-Meisterschaften soll die Kinder mit Spaß an den Tischtennis heranführen.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74" y="1768884"/>
            <a:ext cx="2712427" cy="1808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400189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4. Der erfolgreiche Ortsentscheid</a:t>
            </a:r>
            <a:br>
              <a:rPr lang="de-DE" dirty="0" smtClean="0"/>
            </a:br>
            <a:r>
              <a:rPr lang="de-DE" dirty="0" smtClean="0"/>
              <a:t>Leitfaden Vor dem Entscheid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673089" cy="4351338"/>
          </a:xfrm>
        </p:spPr>
        <p:txBody>
          <a:bodyPr/>
          <a:lstStyle/>
          <a:p>
            <a:r>
              <a:rPr lang="de-DE" b="1" dirty="0" smtClean="0"/>
              <a:t>Frühzeitig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Absprache mit Vereinsvorsitzenden/ Schulleiter/Trainern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Anforderung der Regiebox über Click-TT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Prüfung der anderen Angebote, z. B. von DONIC</a:t>
            </a:r>
          </a:p>
          <a:p>
            <a:endParaRPr lang="de-DE" dirty="0"/>
          </a:p>
          <a:p>
            <a:r>
              <a:rPr lang="de-DE" b="1" dirty="0" smtClean="0"/>
              <a:t>Wenige Wochen vorab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Verteilen der Handzettel und Werbematerialien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Absprache mit Helfern, Aufgabenverteilung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Testen der Turniersoftware und Modus wählen</a:t>
            </a:r>
          </a:p>
          <a:p>
            <a:endParaRPr lang="de-DE" dirty="0"/>
          </a:p>
          <a:p>
            <a:r>
              <a:rPr lang="de-DE" b="1" dirty="0" smtClean="0"/>
              <a:t>Am Tag vorher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Helfer erinnern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Halle aufbauen und kontrollieren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Informationsblätter und Unterlagen vorbereiten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3789660"/>
            <a:ext cx="3779520" cy="2519680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41972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4. Der erfolgreiche Ortsentscheid</a:t>
            </a:r>
            <a:br>
              <a:rPr lang="de-DE" dirty="0" smtClean="0"/>
            </a:br>
            <a:r>
              <a:rPr lang="de-DE" dirty="0" smtClean="0"/>
              <a:t>Leitfaden Am Entscheid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Begrüßung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Anmeldungen annehmen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Informationsblätter verteilen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Eingabe in die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 smtClean="0"/>
          </a:p>
          <a:p>
            <a:r>
              <a:rPr lang="de-DE" b="1" dirty="0" smtClean="0"/>
              <a:t>Turnier eröffnen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Modus bekanntgeben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Zu den Spielen aufrufen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Neue Kinder unterstützen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 smtClean="0"/>
          </a:p>
          <a:p>
            <a:r>
              <a:rPr lang="de-DE" b="1" dirty="0" smtClean="0"/>
              <a:t>Verabschiedung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Siegerehrung vornehmen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Auf Trainingsmöglichkeiten hinweisen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Einverständniserklärungen einholen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823832"/>
            <a:ext cx="3389659" cy="225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5580" y="4375723"/>
            <a:ext cx="3378420" cy="1770708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bg1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Haben Sie Geduld.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Bewahren Sie immer die Ruhe.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Es geht um den Spaß der Kinder.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Vorbereitung hilft.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4. Der erfolgreiche Ortsentscheid</a:t>
            </a:r>
            <a:br>
              <a:rPr lang="de-DE" dirty="0" smtClean="0"/>
            </a:br>
            <a:r>
              <a:rPr lang="de-DE" dirty="0" smtClean="0"/>
              <a:t>Leitfaden Nach dem Entscheid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Bilder und Ergebnisse veröffentlichen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Nutzen Sie alle Medien</a:t>
            </a:r>
          </a:p>
          <a:p>
            <a:endParaRPr lang="de-DE" dirty="0" smtClean="0"/>
          </a:p>
          <a:p>
            <a:r>
              <a:rPr lang="de-DE" b="1" dirty="0" smtClean="0"/>
              <a:t>Dokumentation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Unterlagen aufbewaren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Veranstaltung in CLICK-TT abschließen</a:t>
            </a:r>
            <a:endParaRPr lang="de-DE" sz="1400" dirty="0"/>
          </a:p>
          <a:p>
            <a:endParaRPr lang="de-DE" dirty="0" smtClean="0"/>
          </a:p>
          <a:p>
            <a:r>
              <a:rPr lang="de-DE" b="1" dirty="0" smtClean="0"/>
              <a:t>Nachgehen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Begleiten Sie die Kinder zum nächsten Entscheid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Bereiten Sie die Kinder im Training 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Haken Sie nach und bieten Training und Unterstützung 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2" y="1828917"/>
            <a:ext cx="2592678" cy="1728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2" y="3993674"/>
            <a:ext cx="2592678" cy="1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5. mini-Meisterschaften als Event</a:t>
            </a:r>
            <a:br>
              <a:rPr lang="de-DE" dirty="0" smtClean="0"/>
            </a:br>
            <a:r>
              <a:rPr lang="de-DE" dirty="0" smtClean="0"/>
              <a:t>Tips und Tricks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673089" cy="4351338"/>
          </a:xfrm>
        </p:spPr>
        <p:txBody>
          <a:bodyPr/>
          <a:lstStyle/>
          <a:p>
            <a:r>
              <a:rPr lang="de-DE" b="1" dirty="0" smtClean="0"/>
              <a:t>Tischtennis als Fest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Integrieren </a:t>
            </a:r>
            <a:r>
              <a:rPr lang="de-DE" sz="1400" dirty="0"/>
              <a:t>S</a:t>
            </a:r>
            <a:r>
              <a:rPr lang="de-DE" sz="1400" dirty="0" smtClean="0"/>
              <a:t>ie </a:t>
            </a:r>
            <a:r>
              <a:rPr lang="de-DE" sz="1400" dirty="0"/>
              <a:t>die mini-Meiterschaft </a:t>
            </a:r>
            <a:r>
              <a:rPr lang="de-DE" sz="1400" dirty="0" smtClean="0"/>
              <a:t>in </a:t>
            </a:r>
            <a:r>
              <a:rPr lang="de-DE" sz="1400" dirty="0"/>
              <a:t>bestehende </a:t>
            </a:r>
            <a:r>
              <a:rPr lang="de-DE" sz="1400" dirty="0" smtClean="0"/>
              <a:t>Aktionen, z.B. ein Schul- oder Dorffest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Bieten Sie ein Rahmenprogramm an, z.B. „Tag des Vereins“, und nehmen dabei Tischtennis immer wieder auf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Nur Handzettel und Plakate reichen heute nicht mehr aus, gehen Sie direkt auf potentielle Teilnehmer zu, z.B. im Schulunterricht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Nutzen Sie mini-Meisterschaften als Werbeaktion für den ganzen Verein; zusammen verteilt sich die Arbeit besser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" dirty="0" smtClean="0"/>
          </a:p>
          <a:p>
            <a:r>
              <a:rPr lang="de-DE" b="1" dirty="0" smtClean="0"/>
              <a:t>Nutzen Sie weitere Aktionen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TT-Sportabzeichen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TT-Roboter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TT-Schnupperkurs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Familienturniere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Autogrammstunden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01294"/>
            <a:ext cx="27432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74874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/>
              <a:t>5. mini-Meisterschaften als Event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Unterstützende Angebote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688329" cy="4351338"/>
          </a:xfrm>
        </p:spPr>
        <p:txBody>
          <a:bodyPr/>
          <a:lstStyle/>
          <a:p>
            <a:r>
              <a:rPr lang="de-DE" b="1" dirty="0" smtClean="0"/>
              <a:t>Bundesligaspiele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mini-Teilnehmer haben kostenlosen Eintritt zu allen Spielen der 80 Bundesligsten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Details unter </a:t>
            </a:r>
            <a:r>
              <a:rPr lang="de-DE" sz="1400" dirty="0" smtClean="0">
                <a:hlinkClick r:id="rId2"/>
              </a:rPr>
              <a:t>www.tischtennis.de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00" dirty="0" smtClean="0"/>
          </a:p>
          <a:p>
            <a:r>
              <a:rPr lang="de-DE" b="1" dirty="0" smtClean="0"/>
              <a:t>Vereinsangebote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Ein attraktives Vereinsgebot ist die Grundlage für den Eintritt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Nutzen Sie hierzu die Angebote des DTTB wie Trainerausbildungen, Spiel mit! uvm.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00" dirty="0" smtClean="0"/>
          </a:p>
          <a:p>
            <a:r>
              <a:rPr lang="de-DE" b="1" dirty="0" smtClean="0"/>
              <a:t>Preis „Gute Organisation“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Auszeichnung hervoragender Organisatoren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Krtierien: Zusammenarbeit mit Schulen, Sponsoren, Veranstalungsabwicklung, Gesamtkonzept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DTTB und DONIC stellen Preise zum Saisonsende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7" y="4171814"/>
            <a:ext cx="3007723" cy="20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/>
              <a:t>5. mini-Meisterschaften als Event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Kooperation mit Schulen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7459"/>
            <a:ext cx="6109607" cy="3639503"/>
          </a:xfrm>
        </p:spPr>
        <p:txBody>
          <a:bodyPr/>
          <a:lstStyle/>
          <a:p>
            <a:r>
              <a:rPr lang="de-DE" b="1" dirty="0" smtClean="0"/>
              <a:t>Vorbereitung</a:t>
            </a:r>
            <a:endParaRPr lang="de-DE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Nehmen Sie Kontakt zur </a:t>
            </a:r>
            <a:r>
              <a:rPr lang="de-DE" sz="1400" u="sng" dirty="0" smtClean="0"/>
              <a:t>Schulleitung</a:t>
            </a:r>
            <a:r>
              <a:rPr lang="de-DE" sz="1400" dirty="0" smtClean="0"/>
              <a:t> und Ansprechpartnern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Bereiten Sie den Entscheid wie sonst auch 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Nutzen Sie </a:t>
            </a:r>
            <a:r>
              <a:rPr lang="de-DE" sz="1400" u="sng" dirty="0" smtClean="0"/>
              <a:t>direkte Werbung </a:t>
            </a:r>
            <a:r>
              <a:rPr lang="de-DE" sz="1400" dirty="0" smtClean="0"/>
              <a:t>über die Lehrer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Preise, z.B. für die beste Klasse, sorgen für Motivation</a:t>
            </a:r>
          </a:p>
          <a:p>
            <a:r>
              <a:rPr lang="de-DE" b="1" dirty="0" smtClean="0"/>
              <a:t>Wichtige Unterschiede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Halten und pflegen Sie den Kontakt zu allen Ansprechpartnern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Informieren Sie Schüler, Eltern und Lehrer ausführlich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Versuchen Sie </a:t>
            </a:r>
            <a:r>
              <a:rPr lang="de-DE" sz="1400" u="sng" dirty="0" smtClean="0"/>
              <a:t>Gruppen</a:t>
            </a:r>
            <a:r>
              <a:rPr lang="de-DE" sz="1400" dirty="0" smtClean="0"/>
              <a:t> zu identifizieren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Halten Sie Schläger vor und lassen Sie viel spielen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Bereiten Sie den Tag nach und weisen Sie auf </a:t>
            </a:r>
            <a:r>
              <a:rPr lang="de-DE" sz="1400" u="sng" dirty="0" smtClean="0"/>
              <a:t>Trainingstermine</a:t>
            </a:r>
            <a:r>
              <a:rPr lang="de-DE" sz="1400" dirty="0" smtClean="0"/>
              <a:t> 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u="sng" dirty="0" smtClean="0"/>
              <a:t>Machen Sie es zu einem jährlichen Event</a:t>
            </a:r>
            <a:endParaRPr lang="de-DE" sz="14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43" y="3971067"/>
            <a:ext cx="2909468" cy="19396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650" y="1825625"/>
            <a:ext cx="5657849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Bei Schulkooperationen nehmen zumeist doppelt so viele Kinder an Ortsenscheiden teil.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6. Fragen und Antworten </a:t>
            </a:r>
            <a:br>
              <a:rPr lang="de-DE" dirty="0" smtClean="0"/>
            </a:br>
            <a:r>
              <a:rPr lang="de-DE" dirty="0" smtClean="0"/>
              <a:t>Eu-Datenschutz-Grundverordnung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Leitfaden*</a:t>
            </a:r>
            <a:endParaRPr lang="de-DE" b="1" dirty="0"/>
          </a:p>
          <a:p>
            <a:pPr marL="342900" indent="-342900">
              <a:buAutoNum type="arabicPeriod"/>
            </a:pPr>
            <a:r>
              <a:rPr lang="de-DE" dirty="0"/>
              <a:t>Auf dem Infoblatt „Informationspflicht nach Artikel 13 + 14 DSGVO“ Top 1 und Top 2 ausfüllen</a:t>
            </a:r>
          </a:p>
          <a:p>
            <a:pPr marL="342900" indent="-342900">
              <a:buAutoNum type="arabicPeriod"/>
            </a:pPr>
            <a:r>
              <a:rPr lang="de-DE" dirty="0"/>
              <a:t>Zur nächsten Stufe Qualifizierte das Informationsblatt aushändigen.</a:t>
            </a:r>
          </a:p>
          <a:p>
            <a:pPr marL="342900" indent="-342900">
              <a:buAutoNum type="arabicPeriod"/>
            </a:pPr>
            <a:r>
              <a:rPr lang="de-DE" dirty="0"/>
              <a:t>Einverstädniserklärung von Qualifizierten (oder deren Vormund) ausgefüllt und unterschrieben einsammeln.</a:t>
            </a:r>
          </a:p>
          <a:p>
            <a:endParaRPr lang="de-DE" dirty="0"/>
          </a:p>
          <a:p>
            <a:r>
              <a:rPr lang="de-DE" dirty="0"/>
              <a:t>Die DSGVO ist damit für die nächste Ebene erfüllt und muss dort wiederholt werden. Ebenfalls müssen für andere Zwecke (z.B. Einladung zum Training) die Blätter angepasst werden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Bildrechte müssen separat eingeholt werden.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291" r="498" b="2044"/>
          <a:stretch/>
        </p:blipFill>
        <p:spPr>
          <a:xfrm>
            <a:off x="6357197" y="2278380"/>
            <a:ext cx="256965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8257" y="1909048"/>
            <a:ext cx="176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Regiebox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0" y="6047503"/>
            <a:ext cx="7288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*Je nach Verband kann es zu Abweichungen kommen. Diese sind genau in den Regieboxen beschrieben.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68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6. Fragen und Antworten</a:t>
            </a:r>
            <a:br>
              <a:rPr lang="de-DE" dirty="0" smtClean="0"/>
            </a:br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45" y="2857299"/>
            <a:ext cx="4724809" cy="2530059"/>
          </a:xfrm>
          <a:prstGeom prst="trapezoid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54427" y="2194560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minis zur Mitgliedergewinnung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427" y="2855596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Events als Erfolgsfaktor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427" y="4177668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Starke Unterstützung durch DTTB und Landesverbände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27" y="3516632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Ortsentscheid als Anfang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287" y="2194560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600290" y="2855594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600290" y="3516632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599017" y="4177666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1154427" y="4838704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Alle Infos unter: www.tischtennis.de/minis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017" y="4838703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1154427" y="5489424"/>
            <a:ext cx="385953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Fragen?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017" y="5489423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2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>
          <a:xfrm>
            <a:off x="5338278" y="3264747"/>
            <a:ext cx="4625904" cy="3226006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1" y="5516589"/>
            <a:ext cx="1654475" cy="974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331" y="2661488"/>
            <a:ext cx="4341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Kontakte</a:t>
            </a:r>
          </a:p>
          <a:p>
            <a:endParaRPr lang="de-DE" dirty="0" smtClean="0"/>
          </a:p>
          <a:p>
            <a:r>
              <a:rPr lang="de-DE" b="1" dirty="0" smtClean="0"/>
              <a:t>DTTB</a:t>
            </a:r>
          </a:p>
          <a:p>
            <a:r>
              <a:rPr lang="de-DE" dirty="0" smtClean="0"/>
              <a:t>Marita </a:t>
            </a:r>
            <a:r>
              <a:rPr lang="de-DE" dirty="0" err="1" smtClean="0"/>
              <a:t>Bugenhagen</a:t>
            </a:r>
            <a:endParaRPr lang="de-DE" dirty="0" smtClean="0"/>
          </a:p>
          <a:p>
            <a:r>
              <a:rPr lang="de-DE" dirty="0" err="1" smtClean="0">
                <a:hlinkClick r:id="rId4"/>
              </a:rPr>
              <a:t>bugenhagen@dttb@tischtennis.de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BTTV</a:t>
            </a:r>
          </a:p>
          <a:p>
            <a:r>
              <a:rPr lang="de-DE" dirty="0" smtClean="0"/>
              <a:t>Tim Lauer</a:t>
            </a:r>
            <a:endParaRPr lang="de-DE" dirty="0"/>
          </a:p>
          <a:p>
            <a:r>
              <a:rPr lang="de-DE" dirty="0" smtClean="0">
                <a:hlinkClick r:id="rId5"/>
              </a:rPr>
              <a:t>t-lauer@bttv.de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4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Steckbrief: Tim Lauer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Tischtennis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Seit 1990 Mitglied beim TV Schwürbitz (BYTTV)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1995 Teilnahme am mini-Ortsentscheid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2006-2010 stlv. Kreisjugendwart in Lichtenfels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2013-2017 </a:t>
            </a:r>
            <a:r>
              <a:rPr lang="de-DE" sz="1400" dirty="0" smtClean="0"/>
              <a:t>Breitensportfachwart in Oberbayern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Seit 2017 Fachwart Vereinsservice Oberbayern-Mitte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Seit 2017 Vorstandsmitglied Vereinsservice des BYTTV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Langjährige Teilnahme am Ligenbetrieb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Langjähriger Spiel- und </a:t>
            </a:r>
            <a:r>
              <a:rPr lang="de-DE" sz="1400" dirty="0" smtClean="0"/>
              <a:t>Turnierleiter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b="1" dirty="0" smtClean="0"/>
              <a:t>Sonstiges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Doktorarbeit zum Thema „Künstliche Intelligenz in der Plannung“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Entwicklungsstratege in der Halbleiterindustrie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Weitere Hobbies: Hund, Lesen, Reisen, Fechten</a:t>
            </a:r>
            <a:endParaRPr lang="de-DE" sz="1400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b="4576"/>
          <a:stretch>
            <a:fillRect/>
          </a:stretch>
        </p:blipFill>
        <p:spPr>
          <a:xfrm>
            <a:off x="6364225" y="1828916"/>
            <a:ext cx="2779775" cy="192841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5" y="4274348"/>
            <a:ext cx="277977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40" y="2750399"/>
            <a:ext cx="3003560" cy="28468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54427" y="2194560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mini-Meisterschaften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27" y="2855596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Vorteile für den Verein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4427" y="4177668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Der erfolgreiche Ortsentscheid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4427" y="4838704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mini-Meisterschaften als Event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4427" y="3516632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Angebote des DTTB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87" y="2194560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600290" y="2855594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600290" y="3516632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599017" y="4177666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0" name="Rectangle 19"/>
          <p:cNvSpPr/>
          <p:nvPr/>
        </p:nvSpPr>
        <p:spPr>
          <a:xfrm>
            <a:off x="599017" y="4838703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1154427" y="5489424"/>
            <a:ext cx="376047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Fragen und Antworten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9017" y="5489423"/>
            <a:ext cx="554140" cy="58250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2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1. mini-Meisterschaften</a:t>
            </a:r>
            <a:br>
              <a:rPr lang="de-DE" dirty="0" smtClean="0"/>
            </a:br>
            <a:r>
              <a:rPr lang="de-DE" dirty="0" smtClean="0"/>
              <a:t>Eine Erfolgsgeschichte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Erfolgsgeschichte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Erste mini-Meisterschaften 1983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Erfolgsgeschichte in der 37. Saison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Teilnahme von fast 1,3 Milionen Mädchen und Jungen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Mehr als 54.000 Ortsentscheide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Bundesweites System von Orts- bis Bundesentscheid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DONIC und ARAG als seit einigen Jahren engagierte Sponsoren</a:t>
            </a:r>
          </a:p>
          <a:p>
            <a:r>
              <a:rPr lang="de-DE" b="1" dirty="0" smtClean="0"/>
              <a:t>Ziel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Bewährtes Mittel zur Heranführung an den Tischtennissport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Sportliches Event für 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Mitgliedergewinning für Vereine</a:t>
            </a:r>
            <a:endParaRPr lang="de-DE" sz="1400" dirty="0"/>
          </a:p>
          <a:p>
            <a:r>
              <a:rPr lang="de-DE" b="1" dirty="0" smtClean="0"/>
              <a:t>Veranstalter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Schulen und andere Institutionen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99" y="1706997"/>
            <a:ext cx="2420301" cy="1668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1804"/>
          <a:stretch/>
        </p:blipFill>
        <p:spPr>
          <a:xfrm>
            <a:off x="6723699" y="3427387"/>
            <a:ext cx="2420302" cy="2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1. mini-Meitsterschaften</a:t>
            </a:r>
            <a:br>
              <a:rPr lang="de-DE" dirty="0" smtClean="0"/>
            </a:br>
            <a:r>
              <a:rPr lang="de-DE" dirty="0" smtClean="0"/>
              <a:t>Teilnehmer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6243"/>
            <a:ext cx="5814680" cy="4351338"/>
          </a:xfrm>
        </p:spPr>
        <p:txBody>
          <a:bodyPr/>
          <a:lstStyle/>
          <a:p>
            <a:r>
              <a:rPr lang="de-DE" b="1" dirty="0" smtClean="0"/>
              <a:t>Altersklasse für je Mädchen und Jungen</a:t>
            </a:r>
          </a:p>
          <a:p>
            <a:r>
              <a:rPr lang="de-DE" sz="1400" b="1" dirty="0" smtClean="0"/>
              <a:t>1</a:t>
            </a:r>
            <a:r>
              <a:rPr lang="de-DE" sz="1400" b="1" dirty="0"/>
              <a:t>. Kinder, die 8 Jahre oder jünger sind</a:t>
            </a:r>
          </a:p>
          <a:p>
            <a:r>
              <a:rPr lang="de-DE" sz="1200" dirty="0"/>
              <a:t>(alle Kinder, die ab 01.01.2011 geboren sind)</a:t>
            </a:r>
          </a:p>
          <a:p>
            <a:r>
              <a:rPr lang="de-DE" sz="1400" b="1" dirty="0"/>
              <a:t>2. Kinder, die 9 oder 10 Jahre alt sind</a:t>
            </a:r>
          </a:p>
          <a:p>
            <a:r>
              <a:rPr lang="de-DE" sz="1200" dirty="0"/>
              <a:t>(alle Kinder, die ab 01.01.2009 bis 31.12.2010 geboren sind)</a:t>
            </a:r>
          </a:p>
          <a:p>
            <a:r>
              <a:rPr lang="de-DE" sz="1400" b="1" dirty="0"/>
              <a:t>3. Kinder, die 11 oder 12 Jahre alt sind</a:t>
            </a:r>
          </a:p>
          <a:p>
            <a:r>
              <a:rPr lang="de-DE" sz="1200" dirty="0"/>
              <a:t>(alle Kinder, die ab 01.01.2007 bis 31.12.2008 geboren sind)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/>
          <p:cNvSpPr/>
          <p:nvPr/>
        </p:nvSpPr>
        <p:spPr>
          <a:xfrm>
            <a:off x="628651" y="4081912"/>
            <a:ext cx="5695949" cy="165893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/>
              <a:t>Die mini-Meisterschaften richten </a:t>
            </a:r>
            <a:r>
              <a:rPr lang="de-DE" sz="1400" dirty="0"/>
              <a:t>sich an alle Kinder </a:t>
            </a:r>
            <a:r>
              <a:rPr lang="de-DE" sz="1400" b="1" u="sng" dirty="0" smtClean="0"/>
              <a:t>unabhängig von der Erfahrung</a:t>
            </a:r>
            <a:r>
              <a:rPr lang="de-DE" sz="1400" dirty="0" smtClean="0"/>
              <a:t>, also </a:t>
            </a:r>
            <a:r>
              <a:rPr lang="de-DE" sz="1400" dirty="0"/>
              <a:t>egal ob die „minis“ bereits </a:t>
            </a:r>
            <a:r>
              <a:rPr lang="de-DE" sz="1400" dirty="0" smtClean="0"/>
              <a:t>häufig</a:t>
            </a:r>
            <a:r>
              <a:rPr lang="de-DE" sz="1400" dirty="0"/>
              <a:t>, nur selten oder noch nie zum Schläger gegriffen haben. 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Nur </a:t>
            </a:r>
            <a:r>
              <a:rPr lang="de-DE" sz="1400" dirty="0"/>
              <a:t>dürfen die Kinder </a:t>
            </a:r>
            <a:r>
              <a:rPr lang="de-DE" sz="1400" b="1" u="sng" dirty="0"/>
              <a:t>keine Spielberechtigung </a:t>
            </a:r>
            <a:r>
              <a:rPr lang="de-DE" sz="1400" dirty="0"/>
              <a:t>eines </a:t>
            </a:r>
            <a:r>
              <a:rPr lang="de-DE" sz="1400" dirty="0" smtClean="0"/>
              <a:t>Mitglieds-verbandes </a:t>
            </a:r>
            <a:r>
              <a:rPr lang="de-DE" sz="1400" dirty="0"/>
              <a:t>des DTTB besitzen, besessen oder beantragt haben</a:t>
            </a:r>
            <a:r>
              <a:rPr lang="de-DE" sz="1400" dirty="0" smtClean="0"/>
              <a:t>.* 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" y="5996940"/>
            <a:ext cx="7288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* Beantragung nach der Ortsentscheidsteilnahme möglich.</a:t>
            </a:r>
            <a:endParaRPr lang="de-DE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2" y="4040095"/>
            <a:ext cx="2592678" cy="1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1. Mini-Meitschaften</a:t>
            </a:r>
            <a:br>
              <a:rPr lang="de-DE" dirty="0" smtClean="0"/>
            </a:br>
            <a:r>
              <a:rPr lang="de-DE" dirty="0" smtClean="0"/>
              <a:t>Zeitraum und Ebenen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34789" y="1782885"/>
            <a:ext cx="417195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Ortsentscheide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1. September 2019 bis 16. Februar 2020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789" y="2666854"/>
            <a:ext cx="417195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Kreisentscheide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März 2020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789" y="4434792"/>
            <a:ext cx="417195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Verbandsentscheide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Bis 24. Mai 2020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789" y="5318764"/>
            <a:ext cx="417195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Bundesfinale*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5. Bis 7. Juni 2020 in Saarbrücken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789" y="3550823"/>
            <a:ext cx="4171953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Bezirksentscheide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April 2020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0" y="6047503"/>
            <a:ext cx="728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In einigen Landesverbänden werden nicht alle Veranstaltungsebenen gespielt.</a:t>
            </a:r>
          </a:p>
          <a:p>
            <a:r>
              <a:rPr lang="de-DE" sz="800" dirty="0" smtClean="0"/>
              <a:t>* Nur für Gesamtsieger der jüngeren Altersklassen.</a:t>
            </a:r>
            <a:endParaRPr lang="de-DE" sz="800" dirty="0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634789" y="2443733"/>
            <a:ext cx="4171953" cy="144780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634789" y="3327702"/>
            <a:ext cx="4171953" cy="144780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634789" y="4211671"/>
            <a:ext cx="4171953" cy="144780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34789" y="5095640"/>
            <a:ext cx="4171953" cy="144780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5265420" y="2663148"/>
            <a:ext cx="1089660" cy="3238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Fachliche Leitung der Verbände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5521500" y="1531813"/>
            <a:ext cx="577499" cy="10896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Vereine,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Schulen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09060" y="1412244"/>
            <a:ext cx="1543050" cy="66294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Webinarfokus</a:t>
            </a:r>
            <a:endParaRPr lang="de-DE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97" y="4157402"/>
            <a:ext cx="2595562" cy="1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2. Vorteile für den Verein</a:t>
            </a:r>
            <a:br>
              <a:rPr lang="de-DE" dirty="0" smtClean="0"/>
            </a:br>
            <a:r>
              <a:rPr lang="de-DE" dirty="0" smtClean="0"/>
              <a:t>Ziele der mini-Meisterschaften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Für den Tischtennissport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Kinder </a:t>
            </a:r>
            <a:r>
              <a:rPr lang="de-DE" sz="1400" u="sng" dirty="0" smtClean="0"/>
              <a:t>frühzeitig</a:t>
            </a:r>
            <a:r>
              <a:rPr lang="de-DE" sz="1400" dirty="0" smtClean="0"/>
              <a:t> mit Tischtennis bekannt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Zum </a:t>
            </a:r>
            <a:r>
              <a:rPr lang="de-DE" sz="1400" u="sng" dirty="0" smtClean="0"/>
              <a:t>regelmäßigen</a:t>
            </a:r>
            <a:r>
              <a:rPr lang="de-DE" sz="1400" dirty="0" smtClean="0"/>
              <a:t> Sport animieren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100" dirty="0" smtClean="0"/>
          </a:p>
          <a:p>
            <a:r>
              <a:rPr lang="de-DE" b="1" dirty="0" smtClean="0"/>
              <a:t>Für den einzelnen Verein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Langfristige </a:t>
            </a:r>
            <a:r>
              <a:rPr lang="de-DE" sz="1400" u="sng" dirty="0" smtClean="0"/>
              <a:t>Mitgliedergewinnung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Stärkung und Aufbau einer </a:t>
            </a:r>
            <a:r>
              <a:rPr lang="de-DE" sz="1400" u="sng" dirty="0" smtClean="0"/>
              <a:t>Jugendarbeit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Finden neuer Talente</a:t>
            </a:r>
          </a:p>
          <a:p>
            <a:endParaRPr lang="de-DE" sz="1200" dirty="0"/>
          </a:p>
          <a:p>
            <a:r>
              <a:rPr lang="de-DE" b="1" dirty="0" smtClean="0"/>
              <a:t>Für 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u="sng" dirty="0" smtClean="0"/>
              <a:t>Abwechselung</a:t>
            </a:r>
            <a:r>
              <a:rPr lang="de-DE" sz="1400" dirty="0" smtClean="0"/>
              <a:t> zu anderen Sportarten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Eventcharakter und </a:t>
            </a:r>
            <a:r>
              <a:rPr lang="de-DE" sz="1400" u="sng" dirty="0" smtClean="0"/>
              <a:t>Lernen</a:t>
            </a:r>
          </a:p>
          <a:p>
            <a:endParaRPr lang="de-DE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Right Arrow 8"/>
          <p:cNvSpPr/>
          <p:nvPr/>
        </p:nvSpPr>
        <p:spPr>
          <a:xfrm>
            <a:off x="1363979" y="5765483"/>
            <a:ext cx="506731" cy="426720"/>
          </a:xfrm>
          <a:prstGeom prst="rightArrow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1921949" y="5687589"/>
            <a:ext cx="383115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Einfache und effiziente Durchführung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Breites Angebot an Unterstützung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2" y="3995875"/>
            <a:ext cx="2592679" cy="1744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2" y="1778212"/>
            <a:ext cx="2592678" cy="1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3. Angebote des DTTB</a:t>
            </a:r>
            <a:br>
              <a:rPr lang="de-DE" dirty="0" smtClean="0"/>
            </a:br>
            <a:r>
              <a:rPr lang="de-DE" dirty="0" smtClean="0"/>
              <a:t>Regieboxen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291" r="498" b="2044"/>
          <a:stretch/>
        </p:blipFill>
        <p:spPr>
          <a:xfrm>
            <a:off x="5227319" y="1371580"/>
            <a:ext cx="3700296" cy="493775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507229" cy="4351338"/>
          </a:xfrm>
        </p:spPr>
        <p:txBody>
          <a:bodyPr/>
          <a:lstStyle/>
          <a:p>
            <a:r>
              <a:rPr lang="de-DE" b="1" dirty="0" smtClean="0"/>
              <a:t>Regieboxen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Kostenloses Angebot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Versand bei Anlegen eines Entscheides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Umfangreiches Komplettpaket:</a:t>
            </a:r>
          </a:p>
          <a:p>
            <a:pPr marL="466725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Organisatorisches (Vorlagen, Software)</a:t>
            </a:r>
          </a:p>
          <a:p>
            <a:pPr marL="466725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Werbematerialien</a:t>
            </a:r>
          </a:p>
          <a:p>
            <a:pPr marL="466725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Urkunden</a:t>
            </a:r>
            <a:endParaRPr lang="de-DE" sz="1400" dirty="0"/>
          </a:p>
          <a:p>
            <a:endParaRPr lang="de-DE" dirty="0"/>
          </a:p>
          <a:p>
            <a:r>
              <a:rPr lang="de-DE" b="1" dirty="0" smtClean="0"/>
              <a:t>Tischtennis-Set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Bestellbar über DTTB-Shop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Schläger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Starker Zuschuss</a:t>
            </a:r>
            <a:endParaRPr lang="de-DE" sz="1400" dirty="0"/>
          </a:p>
        </p:txBody>
      </p:sp>
      <p:sp>
        <p:nvSpPr>
          <p:cNvPr id="13" name="Rectangle 12"/>
          <p:cNvSpPr/>
          <p:nvPr/>
        </p:nvSpPr>
        <p:spPr>
          <a:xfrm>
            <a:off x="5433060" y="5798820"/>
            <a:ext cx="1988820" cy="510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966689" y="5793020"/>
            <a:ext cx="3831151" cy="582507"/>
          </a:xfrm>
          <a:prstGeom prst="rect">
            <a:avLst/>
          </a:prstGeom>
          <a:solidFill>
            <a:srgbClr val="0088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www.tischtennis.de/minis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www.tischtennis.de/shop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9607" cy="609398"/>
          </a:xfrm>
        </p:spPr>
        <p:txBody>
          <a:bodyPr/>
          <a:lstStyle/>
          <a:p>
            <a:r>
              <a:rPr lang="de-DE" dirty="0" smtClean="0"/>
              <a:t>3. Angebote des DTTB</a:t>
            </a:r>
            <a:br>
              <a:rPr lang="de-DE" dirty="0" smtClean="0"/>
            </a:br>
            <a:r>
              <a:rPr lang="de-DE" dirty="0" smtClean="0"/>
              <a:t>click-tt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m</a:t>
            </a:r>
            <a:r>
              <a:rPr lang="de-DE" b="1" dirty="0" smtClean="0"/>
              <a:t>ini-Meisterschaften „digital“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Click-TT als offizilles Modul des DTTB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Unabhängig vom Landesverband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Verknüpfung zur Turniersoftware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Weitermeldung an höhere Ebenen</a:t>
            </a:r>
          </a:p>
          <a:p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smtClean="0"/>
              <a:t>Kein Papierkrieg</a:t>
            </a:r>
          </a:p>
          <a:p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smtClean="0"/>
              <a:t>Kein digitaler Versand nötig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Anleitung in der Regiebox </a:t>
            </a:r>
          </a:p>
          <a:p>
            <a:r>
              <a:rPr lang="de-DE" dirty="0" smtClean="0"/>
              <a:t>und auf </a:t>
            </a:r>
            <a:r>
              <a:rPr lang="de-DE" dirty="0" smtClean="0">
                <a:hlinkClick r:id="rId2"/>
              </a:rPr>
              <a:t>www.tischtennis.de/minis.html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13.12.2019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Webinar "mini-Meisterschaften" - Tim Lauer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/>
          <a:stretch/>
        </p:blipFill>
        <p:spPr>
          <a:xfrm>
            <a:off x="4004931" y="1828799"/>
            <a:ext cx="5139070" cy="32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0" y="1398389"/>
            <a:ext cx="4175387" cy="46194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97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FINEON_CATEGORY" val="{&quot;CategoryList&quot;:[],&quot;CategoryDictionary&quot;:{}}"/>
</p:tagLst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1262</Words>
  <Application>Microsoft Office PowerPoint</Application>
  <PresentationFormat>On-screen Show (4:3)</PresentationFormat>
  <Paragraphs>286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Office-Design</vt:lpstr>
      <vt:lpstr>    Webinar:  Mini-Meisterschaften 13.12.2019  Tim Lauer      </vt:lpstr>
      <vt:lpstr> Steckbrief: Tim Lauer</vt:lpstr>
      <vt:lpstr> AGenda</vt:lpstr>
      <vt:lpstr>1. mini-Meisterschaften Eine Erfolgsgeschichte</vt:lpstr>
      <vt:lpstr>1. mini-Meitsterschaften Teilnehmer</vt:lpstr>
      <vt:lpstr>1. Mini-Meitschaften Zeitraum und Ebenen</vt:lpstr>
      <vt:lpstr>2. Vorteile für den Verein Ziele der mini-Meisterschaften</vt:lpstr>
      <vt:lpstr>3. Angebote des DTTB Regieboxen</vt:lpstr>
      <vt:lpstr>3. Angebote des DTTB click-tt</vt:lpstr>
      <vt:lpstr>4. Der erfolgreiche Ortsentscheid Die wichtigsten Regeln</vt:lpstr>
      <vt:lpstr>4. Der erfolgreiche Ortsentscheid Leitfaden Vor dem Entscheid</vt:lpstr>
      <vt:lpstr>4. Der erfolgreiche Ortsentscheid Leitfaden Am Entscheid</vt:lpstr>
      <vt:lpstr>4. Der erfolgreiche Ortsentscheid Leitfaden Nach dem Entscheid</vt:lpstr>
      <vt:lpstr>5. mini-Meisterschaften als Event Tips und Tricks</vt:lpstr>
      <vt:lpstr>5. mini-Meisterschaften als Event Unterstützende Angebote</vt:lpstr>
      <vt:lpstr>5. mini-Meisterschaften als Event Kooperation mit Schulen</vt:lpstr>
      <vt:lpstr>6. Fragen und Antworten  Eu-Datenschutz-Grundverordnung</vt:lpstr>
      <vt:lpstr>6. Fragen und Antworten Zusammenfassung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H.M. Klein</dc:creator>
  <cp:lastModifiedBy>Lauer Tim (IFAG PMM SIS RG)</cp:lastModifiedBy>
  <cp:revision>115</cp:revision>
  <dcterms:created xsi:type="dcterms:W3CDTF">2016-02-21T19:55:41Z</dcterms:created>
  <dcterms:modified xsi:type="dcterms:W3CDTF">2019-12-30T16:38:43Z</dcterms:modified>
</cp:coreProperties>
</file>