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59" r:id="rId5"/>
    <p:sldId id="260" r:id="rId6"/>
    <p:sldId id="261" r:id="rId7"/>
    <p:sldId id="262" r:id="rId8"/>
    <p:sldId id="263" r:id="rId9"/>
    <p:sldId id="265" r:id="rId10"/>
    <p:sldId id="268" r:id="rId11"/>
    <p:sldId id="269" r:id="rId12"/>
    <p:sldId id="270" r:id="rId13"/>
    <p:sldId id="272" r:id="rId14"/>
    <p:sldId id="273" r:id="rId15"/>
    <p:sldId id="271" r:id="rId16"/>
    <p:sldId id="264"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1863E4-51D4-4016-AEB6-AE2D7BCC4417}" v="45" dt="2023-05-18T07:33:43.76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F842D8-DF5B-A835-5502-5E0560EF0DB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DEB2DF-9F7C-69C7-B463-6B52F3C0F2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E250CDD-9EAB-9B4D-1DC0-31D12DAEBDC3}"/>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5" name="Fußzeilenplatzhalter 4">
            <a:extLst>
              <a:ext uri="{FF2B5EF4-FFF2-40B4-BE49-F238E27FC236}">
                <a16:creationId xmlns:a16="http://schemas.microsoft.com/office/drawing/2014/main" id="{759B4F6E-8099-9CCB-4A53-ED8E58BD1D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7F98FF4-2216-27A7-F72D-CC3663036A33}"/>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116695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137722-DDDB-81CA-95FC-B1EBFDB5DDE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510A642-1E14-99C0-8B99-2ACCABC9389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D14580B-CD10-57F3-1BB5-3AD9A9B1488D}"/>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5" name="Fußzeilenplatzhalter 4">
            <a:extLst>
              <a:ext uri="{FF2B5EF4-FFF2-40B4-BE49-F238E27FC236}">
                <a16:creationId xmlns:a16="http://schemas.microsoft.com/office/drawing/2014/main" id="{E699EB6E-4F9D-B4BF-6F23-36B96EE6F8D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E28213F-B54E-9CE1-5E59-CC89479FAEE9}"/>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342597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32EA77C-B295-2E1B-26CE-0F193CA41A1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EB71F9F-AB6F-586C-386B-28FE0CC36EC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2FDC3A3-6CA9-E34F-3BA6-F68EA12606C8}"/>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5" name="Fußzeilenplatzhalter 4">
            <a:extLst>
              <a:ext uri="{FF2B5EF4-FFF2-40B4-BE49-F238E27FC236}">
                <a16:creationId xmlns:a16="http://schemas.microsoft.com/office/drawing/2014/main" id="{8F11D564-BBB9-2195-A66A-02D69D6847B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70D76C3-18CE-ED95-C291-17030A722473}"/>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11678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517F9F-C8EF-2DA1-1068-A552E4236CD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BD1C136-43A1-43BC-E846-DC592946828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0DBCA22-DDCA-C021-453D-5A72F899BB8B}"/>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5" name="Fußzeilenplatzhalter 4">
            <a:extLst>
              <a:ext uri="{FF2B5EF4-FFF2-40B4-BE49-F238E27FC236}">
                <a16:creationId xmlns:a16="http://schemas.microsoft.com/office/drawing/2014/main" id="{13B4E517-E3EA-8BA6-468C-4C99DCF6013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662E47-B050-81CF-649F-ACD02C9C619A}"/>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402470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4A7353-6BBC-1276-344D-C336A3E4AD6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C1BE1A6-B1ED-B2C8-5949-C1C321F0CD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E7CBBA6-FBC8-9F6E-9CE3-FA78C4535755}"/>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5" name="Fußzeilenplatzhalter 4">
            <a:extLst>
              <a:ext uri="{FF2B5EF4-FFF2-40B4-BE49-F238E27FC236}">
                <a16:creationId xmlns:a16="http://schemas.microsoft.com/office/drawing/2014/main" id="{77660CE6-728C-88F9-B377-86A45838A51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64E125-A835-DD84-2004-DFDBBD6E4A5A}"/>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130283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3F6499-FA49-4339-7BD1-93B3254BFFC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2B40CB6-EC2E-EB8D-FAF6-9A2A1EBF843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E445D34-521D-3E42-9E8B-77712B6F4E8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F8C8B8A7-D0BE-C7C6-75D9-4EC36EAF22D0}"/>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6" name="Fußzeilenplatzhalter 5">
            <a:extLst>
              <a:ext uri="{FF2B5EF4-FFF2-40B4-BE49-F238E27FC236}">
                <a16:creationId xmlns:a16="http://schemas.microsoft.com/office/drawing/2014/main" id="{DC82BE47-D10C-E91F-7DB0-7B73459D813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DFCFFAE-E3AF-23B5-C2F8-72F72C13E6D1}"/>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109991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418058-9B22-B0CE-B5F9-53AD62B265F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B5AE76D-1124-FDEF-4909-37F1278FDD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029085D-D566-F74E-C014-2E316DEEEBF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9D351BBE-D043-B6DF-A5AD-FA9C066984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A7EB3A3-F85C-CC82-CEBD-4C2CE5A4F10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41F9221-079D-0C59-5001-9397D20D4778}"/>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8" name="Fußzeilenplatzhalter 7">
            <a:extLst>
              <a:ext uri="{FF2B5EF4-FFF2-40B4-BE49-F238E27FC236}">
                <a16:creationId xmlns:a16="http://schemas.microsoft.com/office/drawing/2014/main" id="{151CD23C-5457-EFC0-D5AB-316C47CDAA9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EE219A2-EA91-C3D6-3CDA-442DA96FBADA}"/>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1285209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49A92-6193-705A-2377-DD4ADE433BA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97192DB-4791-1089-E20D-2678122D4A56}"/>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4" name="Fußzeilenplatzhalter 3">
            <a:extLst>
              <a:ext uri="{FF2B5EF4-FFF2-40B4-BE49-F238E27FC236}">
                <a16:creationId xmlns:a16="http://schemas.microsoft.com/office/drawing/2014/main" id="{AA42134D-9B99-EF06-D1D7-F0DD7CFC42E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9BE5081-D5AA-D242-378D-0E2F2E040B4C}"/>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109581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BD12EA6-5737-3F5B-1F38-437A547FE98B}"/>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3" name="Fußzeilenplatzhalter 2">
            <a:extLst>
              <a:ext uri="{FF2B5EF4-FFF2-40B4-BE49-F238E27FC236}">
                <a16:creationId xmlns:a16="http://schemas.microsoft.com/office/drawing/2014/main" id="{2A721E74-746F-5DD4-DA4F-638320BE954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4B1F15F-3007-C29D-8FAE-1746A1A98A84}"/>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157215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055D2B-301D-C932-4C21-1D4BA9621E4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678528D-FA72-20C9-8AC0-DA6E7EECBC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F696C96-C4D9-0835-96AC-4B6505CF4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468303F-3495-6212-AF90-92209010C246}"/>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6" name="Fußzeilenplatzhalter 5">
            <a:extLst>
              <a:ext uri="{FF2B5EF4-FFF2-40B4-BE49-F238E27FC236}">
                <a16:creationId xmlns:a16="http://schemas.microsoft.com/office/drawing/2014/main" id="{FE1A9586-C5E8-F339-4917-881ED046280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4F21CF9-C027-872C-C63F-D9F018A63D75}"/>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87484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0E2B18-FC1A-1FB7-95A6-1C7F28C56FC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DDDAAEA-9EC7-AA11-A877-1024A6E75C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D41F180-C1B9-8E77-78C7-12BB9087A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FF646D1-B873-0CEC-AA33-2F9FF38C7B9D}"/>
              </a:ext>
            </a:extLst>
          </p:cNvPr>
          <p:cNvSpPr>
            <a:spLocks noGrp="1"/>
          </p:cNvSpPr>
          <p:nvPr>
            <p:ph type="dt" sz="half" idx="10"/>
          </p:nvPr>
        </p:nvSpPr>
        <p:spPr/>
        <p:txBody>
          <a:bodyPr/>
          <a:lstStyle/>
          <a:p>
            <a:fld id="{10286752-4EC9-431B-8015-C302764EF0EC}" type="datetimeFigureOut">
              <a:rPr lang="de-DE" smtClean="0"/>
              <a:t>19.05.2023</a:t>
            </a:fld>
            <a:endParaRPr lang="de-DE"/>
          </a:p>
        </p:txBody>
      </p:sp>
      <p:sp>
        <p:nvSpPr>
          <p:cNvPr id="6" name="Fußzeilenplatzhalter 5">
            <a:extLst>
              <a:ext uri="{FF2B5EF4-FFF2-40B4-BE49-F238E27FC236}">
                <a16:creationId xmlns:a16="http://schemas.microsoft.com/office/drawing/2014/main" id="{229A6CD9-D85B-649B-74A5-F199BA2FABB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AE080AA-09FD-80C7-9864-1E2689589DB3}"/>
              </a:ext>
            </a:extLst>
          </p:cNvPr>
          <p:cNvSpPr>
            <a:spLocks noGrp="1"/>
          </p:cNvSpPr>
          <p:nvPr>
            <p:ph type="sldNum" sz="quarter" idx="12"/>
          </p:nvPr>
        </p:nvSpPr>
        <p:spPr/>
        <p:txBody>
          <a:bodyPr/>
          <a:lstStyle/>
          <a:p>
            <a:fld id="{17C4F75A-0D69-4944-A289-BA2516B38822}" type="slidenum">
              <a:rPr lang="de-DE" smtClean="0"/>
              <a:t>‹Nr.›</a:t>
            </a:fld>
            <a:endParaRPr lang="de-DE"/>
          </a:p>
        </p:txBody>
      </p:sp>
    </p:spTree>
    <p:extLst>
      <p:ext uri="{BB962C8B-B14F-4D97-AF65-F5344CB8AC3E}">
        <p14:creationId xmlns:p14="http://schemas.microsoft.com/office/powerpoint/2010/main" val="66369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52075D0-DEFD-2B7B-1736-E901C117D9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E5A9424-EE0F-060A-B82F-F108444B9D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A4B5D5-32FD-0E81-C091-CA6441FCC2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86752-4EC9-431B-8015-C302764EF0EC}" type="datetimeFigureOut">
              <a:rPr lang="de-DE" smtClean="0"/>
              <a:t>19.05.2023</a:t>
            </a:fld>
            <a:endParaRPr lang="de-DE"/>
          </a:p>
        </p:txBody>
      </p:sp>
      <p:sp>
        <p:nvSpPr>
          <p:cNvPr id="5" name="Fußzeilenplatzhalter 4">
            <a:extLst>
              <a:ext uri="{FF2B5EF4-FFF2-40B4-BE49-F238E27FC236}">
                <a16:creationId xmlns:a16="http://schemas.microsoft.com/office/drawing/2014/main" id="{95187A99-D2D8-D4D5-40D7-D2A0E67BDF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A57DC3C-4637-5616-67E4-6CF6593D52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4F75A-0D69-4944-A289-BA2516B38822}" type="slidenum">
              <a:rPr lang="de-DE" smtClean="0"/>
              <a:t>‹Nr.›</a:t>
            </a:fld>
            <a:endParaRPr lang="de-DE"/>
          </a:p>
        </p:txBody>
      </p:sp>
    </p:spTree>
    <p:extLst>
      <p:ext uri="{BB962C8B-B14F-4D97-AF65-F5344CB8AC3E}">
        <p14:creationId xmlns:p14="http://schemas.microsoft.com/office/powerpoint/2010/main" val="57241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0051" y="92536"/>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495313" y="1220211"/>
            <a:ext cx="9172687" cy="982734"/>
          </a:xfrm>
        </p:spPr>
        <p:txBody>
          <a:bodyPr>
            <a:normAutofit fontScale="90000"/>
          </a:bodyPr>
          <a:lstStyle/>
          <a:p>
            <a:pPr marL="6350" indent="-6350">
              <a:lnSpc>
                <a:spcPct val="95000"/>
              </a:lnSpc>
              <a:spcAft>
                <a:spcPts val="160"/>
              </a:spcAft>
            </a:pPr>
            <a:b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22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Tagesordnung Bezirks-Jugendtag</a:t>
            </a:r>
            <a:r>
              <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11" name="Textfeld 10">
            <a:extLst>
              <a:ext uri="{FF2B5EF4-FFF2-40B4-BE49-F238E27FC236}">
                <a16:creationId xmlns:a16="http://schemas.microsoft.com/office/drawing/2014/main" id="{C3FC50C3-0135-2FE5-A614-7DB518BE65E1}"/>
              </a:ext>
            </a:extLst>
          </p:cNvPr>
          <p:cNvSpPr txBox="1"/>
          <p:nvPr/>
        </p:nvSpPr>
        <p:spPr>
          <a:xfrm>
            <a:off x="1726161" y="2170871"/>
            <a:ext cx="9348395" cy="2665858"/>
          </a:xfrm>
          <a:prstGeom prst="rect">
            <a:avLst/>
          </a:prstGeom>
          <a:noFill/>
        </p:spPr>
        <p:txBody>
          <a:bodyPr wrap="square" rtlCol="0">
            <a:spAutoFit/>
          </a:bodyPr>
          <a:lstStyle/>
          <a:p>
            <a:pPr marL="6350" indent="-6350">
              <a:lnSpc>
                <a:spcPct val="95000"/>
              </a:lnSpc>
              <a:spcAft>
                <a:spcPts val="160"/>
              </a:spcAft>
            </a:pP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TOP1</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Bericht des Bezirks-Jugendwartes.</a:t>
            </a:r>
          </a:p>
          <a:p>
            <a:pPr marL="6350" indent="-6350">
              <a:lnSpc>
                <a:spcPct val="95000"/>
              </a:lnSpc>
              <a:spcAft>
                <a:spcPts val="160"/>
              </a:spcAft>
            </a:pPr>
            <a:endParaRPr lang="de-DE"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spcAft>
                <a:spcPts val="160"/>
              </a:spcAft>
            </a:pP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TOP2</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Termine der Saison im Nachwuchsbereich</a:t>
            </a:r>
          </a:p>
          <a:p>
            <a:pPr marL="6350" indent="-6350">
              <a:lnSpc>
                <a:spcPct val="95000"/>
              </a:lnSpc>
              <a:spcAft>
                <a:spcPts val="160"/>
              </a:spcAft>
            </a:pPr>
            <a:endParaRPr lang="de-DE"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spcAft>
                <a:spcPts val="160"/>
              </a:spcAft>
            </a:pP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TOP3	</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kurzer Ausblick auf </a:t>
            </a:r>
            <a:r>
              <a:rPr lang="de-DE"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Ligeneinteilung</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Bericht von Onlinesitzung</a:t>
            </a:r>
          </a:p>
          <a:p>
            <a:pPr marL="6350" indent="-6350">
              <a:lnSpc>
                <a:spcPct val="95000"/>
              </a:lnSpc>
              <a:spcAft>
                <a:spcPts val="160"/>
              </a:spcAft>
            </a:pPr>
            <a:endParaRPr lang="de-DE"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spcAft>
                <a:spcPts val="160"/>
              </a:spcAft>
            </a:pP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TOP4 </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Mannschaftsmeisterschaft Jugend 19/15/13 </a:t>
            </a: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(m/w)</a:t>
            </a:r>
          </a:p>
          <a:p>
            <a:pPr marL="6350" indent="-6350">
              <a:lnSpc>
                <a:spcPct val="95000"/>
              </a:lnSpc>
              <a:spcAft>
                <a:spcPts val="160"/>
              </a:spcAft>
            </a:pPr>
            <a:endParaRPr lang="de-DE"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spcAft>
                <a:spcPts val="160"/>
              </a:spcAft>
            </a:pPr>
            <a:r>
              <a:rPr lang="de-DE" b="1" dirty="0">
                <a:solidFill>
                  <a:srgbClr val="000000"/>
                </a:solidFill>
                <a:latin typeface="Verdana" panose="020B0604030504040204" pitchFamily="34" charset="0"/>
                <a:ea typeface="Verdana" panose="020B0604030504040204" pitchFamily="34" charset="0"/>
                <a:cs typeface="Verdana" panose="020B0604030504040204" pitchFamily="34" charset="0"/>
              </a:rPr>
              <a:t>TOP5</a:t>
            </a:r>
            <a:r>
              <a:rPr lang="de-DE" dirty="0">
                <a:solidFill>
                  <a:srgbClr val="000000"/>
                </a:solidFill>
                <a:latin typeface="Verdana" panose="020B0604030504040204" pitchFamily="34" charset="0"/>
                <a:ea typeface="Verdana" panose="020B0604030504040204" pitchFamily="34" charset="0"/>
                <a:cs typeface="Verdana" panose="020B0604030504040204" pitchFamily="34" charset="0"/>
              </a:rPr>
              <a:t>	Vergabe der Turniere im </a:t>
            </a:r>
            <a:r>
              <a:rPr lang="de-DE" dirty="0" err="1">
                <a:solidFill>
                  <a:srgbClr val="000000"/>
                </a:solidFill>
                <a:latin typeface="Verdana" panose="020B0604030504040204" pitchFamily="34" charset="0"/>
                <a:ea typeface="Verdana" panose="020B0604030504040204" pitchFamily="34" charset="0"/>
                <a:cs typeface="Verdana" panose="020B0604030504040204" pitchFamily="34" charset="0"/>
              </a:rPr>
              <a:t>Nachwuchsberteich</a:t>
            </a:r>
            <a:endPar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9740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3" name="Textfeld 2">
            <a:extLst>
              <a:ext uri="{FF2B5EF4-FFF2-40B4-BE49-F238E27FC236}">
                <a16:creationId xmlns:a16="http://schemas.microsoft.com/office/drawing/2014/main" id="{F862A026-071A-D090-55D5-65241B2CCC1F}"/>
              </a:ext>
            </a:extLst>
          </p:cNvPr>
          <p:cNvSpPr txBox="1"/>
          <p:nvPr/>
        </p:nvSpPr>
        <p:spPr>
          <a:xfrm>
            <a:off x="-20721" y="-1661820"/>
            <a:ext cx="10077400" cy="8705204"/>
          </a:xfrm>
          <a:prstGeom prst="rect">
            <a:avLst/>
          </a:prstGeom>
          <a:noFill/>
        </p:spPr>
        <p:txBody>
          <a:bodyPr wrap="square">
            <a:spAutoFit/>
          </a:bodyPr>
          <a:lstStyle/>
          <a:p>
            <a:pPr>
              <a:lnSpc>
                <a:spcPct val="107000"/>
              </a:lnSpc>
              <a:spcBef>
                <a:spcPts val="1800"/>
              </a:spcBef>
              <a:spcAft>
                <a:spcPts val="900"/>
              </a:spcAft>
            </a:pPr>
            <a:r>
              <a:rPr lang="de-DE" sz="2400" b="1" u="sng" dirty="0">
                <a:solidFill>
                  <a:srgbClr val="333333"/>
                </a:solidFill>
                <a:effectLst/>
                <a:latin typeface="inherit"/>
                <a:ea typeface="Times New Roman" panose="02020603050405020304" pitchFamily="18" charset="0"/>
                <a:cs typeface="Helvetica" panose="020B0604020202020204" pitchFamily="34" charset="0"/>
              </a:rPr>
              <a:t>Termine für Vereine</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00"/>
              </a:spcAft>
            </a:pPr>
            <a: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Alle Termine sind dringend einzuhalten!</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00"/>
              </a:spcAft>
            </a:pPr>
            <a:r>
              <a:rPr lang="de-DE" sz="1800" b="1" i="1" u="sng"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16. Mai bis 10. Juni</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Vereinsmeldung für Erwachsenen- und Senioren-Mannschaften (inkl. Pokalmeldung) (WO F 2.6)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16. Mai bis 01. Juli</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Vereinsmeldung für die Vorrunde für Nachwuchs-Mannschaften (ggf. inkl. Pokalmeldung) (WO F 2.6)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20. Juni bis 01. Juli</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Mannschaftsmeldung (WO H 2.1) für die Vorrunde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Grundlage sind die Werte der offiziellen Q-TTRL mit dem Stichtag 11.05.</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20. Juni bis 01. Juli</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Terminmeldung für Mannschaften in Erwachsenen-Ligen auf Verbandsebene (WO G 5.3)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20. Juni bis 15. Juli</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Terminmeldung für Mannschaften in Erwachsenen-Ligen unterhalb Verbandsebene (WO G 5.3)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11. bis 20. Juli</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Terminmeldung für Mannschaften in Nachwuchs-Ligen (WO G 5.3)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11. Juli bis 30. September</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Vereinsmeldung für Nachwuchs-Mannschaften der Mannschaftsmeisterschaften (WO J)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16. bis 22. Dezember</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Vereinsmeldung für die Rückrunde für Nachwuchs-Mannschaften (WO F 2.6)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b="1" i="1" u="sng"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16. bis 22. Dezember</a:t>
            </a:r>
            <a:br>
              <a:rPr lang="de-DE" sz="18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Mannschaftsmeldung (WO H 2.1) für die Rückrunde in click-TT;</a:t>
            </a:r>
            <a:b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br>
            <a:r>
              <a:rPr lang="de-DE"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Grundlage sind die Werte der offiziellen Q-TTRL mit dem </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5243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3" name="Textfeld 2">
            <a:extLst>
              <a:ext uri="{FF2B5EF4-FFF2-40B4-BE49-F238E27FC236}">
                <a16:creationId xmlns:a16="http://schemas.microsoft.com/office/drawing/2014/main" id="{EC71A03A-A547-2E00-285D-943B9A54BCA9}"/>
              </a:ext>
            </a:extLst>
          </p:cNvPr>
          <p:cNvSpPr txBox="1"/>
          <p:nvPr/>
        </p:nvSpPr>
        <p:spPr>
          <a:xfrm>
            <a:off x="606418" y="211394"/>
            <a:ext cx="11723924" cy="6667018"/>
          </a:xfrm>
          <a:prstGeom prst="rect">
            <a:avLst/>
          </a:prstGeom>
          <a:noFill/>
        </p:spPr>
        <p:txBody>
          <a:bodyPr wrap="square">
            <a:spAutoFit/>
          </a:bodyPr>
          <a:lstStyle/>
          <a:p>
            <a:pPr algn="ctr">
              <a:spcAft>
                <a:spcPts val="600"/>
              </a:spcAft>
            </a:pPr>
            <a:r>
              <a:rPr lang="de-DE" sz="3200" b="1" dirty="0">
                <a:effectLst/>
                <a:latin typeface="Calibri" panose="020F0502020204030204" pitchFamily="34" charset="0"/>
                <a:ea typeface="Calibri" panose="020F0502020204030204" pitchFamily="34" charset="0"/>
                <a:cs typeface="Times New Roman" panose="02020603050405020304" pitchFamily="18" charset="0"/>
              </a:rPr>
              <a:t>Punktewertung Joachim Franke </a:t>
            </a:r>
            <a:r>
              <a:rPr lang="de-DE" sz="3200" b="1" dirty="0" err="1">
                <a:effectLst/>
                <a:latin typeface="Calibri" panose="020F0502020204030204" pitchFamily="34" charset="0"/>
                <a:ea typeface="Calibri" panose="020F0502020204030204" pitchFamily="34" charset="0"/>
                <a:cs typeface="Times New Roman" panose="02020603050405020304" pitchFamily="18" charset="0"/>
              </a:rPr>
              <a:t>Pokal</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G</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600"/>
              </a:spcAft>
            </a:pPr>
            <a:r>
              <a:rPr lang="de-DE" sz="1800" dirty="0" err="1">
                <a:effectLst/>
                <a:latin typeface="Calibri" panose="020F0502020204030204" pitchFamily="34" charset="0"/>
                <a:ea typeface="Calibri" panose="020F0502020204030204" pitchFamily="34" charset="0"/>
                <a:cs typeface="Times New Roman" panose="02020603050405020304" pitchFamily="18" charset="0"/>
              </a:rPr>
              <a:t>ültig</a:t>
            </a:r>
            <a:r>
              <a:rPr lang="de-DE" sz="1800" dirty="0">
                <a:effectLst/>
                <a:latin typeface="Calibri" panose="020F0502020204030204" pitchFamily="34" charset="0"/>
                <a:ea typeface="Calibri" panose="020F0502020204030204" pitchFamily="34" charset="0"/>
                <a:cs typeface="Times New Roman" panose="02020603050405020304" pitchFamily="18" charset="0"/>
              </a:rPr>
              <a:t> ab 01.06.2022</a:t>
            </a:r>
            <a:r>
              <a:rPr lang="de-DE" sz="2800" b="1"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DE" sz="2800" b="1" u="sng" dirty="0">
                <a:effectLst/>
                <a:latin typeface="Calibri" panose="020F0502020204030204" pitchFamily="34" charset="0"/>
                <a:ea typeface="Calibri" panose="020F0502020204030204" pitchFamily="34" charset="0"/>
                <a:cs typeface="Times New Roman" panose="02020603050405020304" pitchFamily="18" charset="0"/>
              </a:rPr>
              <a:t>Punkteverteilung</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mj-lt"/>
              <a:buAutoNum type="arabicPeriod"/>
            </a:pPr>
            <a:r>
              <a:rPr lang="de-DE" sz="1800" b="1" u="sng" dirty="0">
                <a:effectLst/>
                <a:latin typeface="Calibri" panose="020F0502020204030204" pitchFamily="34" charset="0"/>
                <a:ea typeface="Calibri" panose="020F0502020204030204" pitchFamily="34" charset="0"/>
                <a:cs typeface="Times New Roman" panose="02020603050405020304" pitchFamily="18" charset="0"/>
              </a:rPr>
              <a:t>Pro Spielberechtigung Mädchen oder Jungen</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					10 </a:t>
            </a:r>
            <a:r>
              <a:rPr lang="de-DE" sz="1800" u="sng"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mj-lt"/>
              <a:buAutoNum type="arabicPeriod"/>
            </a:pPr>
            <a:r>
              <a:rPr lang="de-DE" sz="1800" b="1" u="sng" dirty="0">
                <a:effectLst/>
                <a:latin typeface="Calibri" panose="020F0502020204030204" pitchFamily="34" charset="0"/>
                <a:ea typeface="Calibri" panose="020F0502020204030204" pitchFamily="34" charset="0"/>
                <a:cs typeface="Times New Roman" panose="02020603050405020304" pitchFamily="18" charset="0"/>
              </a:rPr>
              <a:t>Pro Jugendmannschaft</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Bezirksklasse		B						5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Bezirksklasse 		A					 	8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Bezirksliga			             					11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Bezirksoberliga 					             			15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Landesliga.								20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Verbandsliga								25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pPr>
            <a:r>
              <a:rPr lang="de-DE" sz="1800" b="1" u="sng" dirty="0">
                <a:effectLst/>
                <a:latin typeface="Calibri" panose="020F0502020204030204" pitchFamily="34" charset="0"/>
                <a:ea typeface="Calibri" panose="020F0502020204030204" pitchFamily="34" charset="0"/>
                <a:cs typeface="Times New Roman" panose="02020603050405020304" pitchFamily="18" charset="0"/>
              </a:rPr>
              <a:t>Jugend-Mannschaftsmeisterschaft 19/15/13 (m/w)	</a:t>
            </a:r>
            <a:r>
              <a:rPr lang="de-DE"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Bezirksebene								15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Landes-Bereichsebene							20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Verbandsebene								25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mj-lt"/>
              <a:buAutoNum type="arabicPeriod"/>
            </a:pPr>
            <a:r>
              <a:rPr lang="de-DE" sz="1800" b="1" u="sng" dirty="0">
                <a:effectLst/>
                <a:latin typeface="Calibri" panose="020F0502020204030204" pitchFamily="34" charset="0"/>
                <a:ea typeface="Calibri" panose="020F0502020204030204" pitchFamily="34" charset="0"/>
                <a:cs typeface="Times New Roman" panose="02020603050405020304" pitchFamily="18" charset="0"/>
              </a:rPr>
              <a:t>Pro Teilnehmerin oder Teilnehmer</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 an Meisterschaften oder Ranglistenturnieren in den Altersklassen Jugend 19/15/13/11</a:t>
            </a:r>
          </a:p>
          <a:p>
            <a:pPr marL="342900" lvl="0" indent="-342900">
              <a:lnSpc>
                <a:spcPct val="107000"/>
              </a:lnSpc>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an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Qualis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für Meisterschaften und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Qualis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für Ranglistenturniere			3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an BEM; BRLT; VBRLT; VRLT, TOP 10, TOP 14					5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Pkte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822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9" name="Textfeld 8">
            <a:extLst>
              <a:ext uri="{FF2B5EF4-FFF2-40B4-BE49-F238E27FC236}">
                <a16:creationId xmlns:a16="http://schemas.microsoft.com/office/drawing/2014/main" id="{77CEE4CF-B24B-76AC-CB24-3055B9D87302}"/>
              </a:ext>
            </a:extLst>
          </p:cNvPr>
          <p:cNvSpPr txBox="1"/>
          <p:nvPr/>
        </p:nvSpPr>
        <p:spPr>
          <a:xfrm>
            <a:off x="1273008" y="441599"/>
            <a:ext cx="8744347" cy="5561972"/>
          </a:xfrm>
          <a:prstGeom prst="rect">
            <a:avLst/>
          </a:prstGeom>
          <a:noFill/>
        </p:spPr>
        <p:txBody>
          <a:bodyPr wrap="square">
            <a:spAutoFit/>
          </a:bodyPr>
          <a:lstStyle/>
          <a:p>
            <a:pPr lvl="0">
              <a:lnSpc>
                <a:spcPct val="107000"/>
              </a:lnSpc>
              <a:spcAft>
                <a:spcPts val="800"/>
              </a:spcAft>
            </a:pPr>
            <a:endParaRPr lang="de-DE" sz="1800" b="1" u="sng"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de-DE" b="1" u="sng"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de-DE" sz="1800" b="1" u="sng" dirty="0">
                <a:effectLst/>
                <a:latin typeface="Calibri" panose="020F0502020204030204" pitchFamily="34" charset="0"/>
                <a:ea typeface="Calibri" panose="020F0502020204030204" pitchFamily="34" charset="0"/>
                <a:cs typeface="Times New Roman" panose="02020603050405020304" pitchFamily="18" charset="0"/>
              </a:rPr>
              <a:t>Für Platzierungen</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 bei den vorgenannten Turnieren in den Altersklassen Jugend 18/15/13/11</a:t>
            </a:r>
          </a:p>
          <a:p>
            <a:pPr marL="342900" lvl="0" indent="-342900">
              <a:lnSpc>
                <a:spcPct val="107000"/>
              </a:lnSpc>
              <a:spcAft>
                <a:spcPts val="800"/>
              </a:spcAft>
              <a:buFont typeface="+mj-lt"/>
              <a:buAutoNum type="arabicPeriod"/>
            </a:pPr>
            <a:endParaRPr lang="de-DE"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D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de-DE" sz="1800" u="sng"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elle 10">
            <a:extLst>
              <a:ext uri="{FF2B5EF4-FFF2-40B4-BE49-F238E27FC236}">
                <a16:creationId xmlns:a16="http://schemas.microsoft.com/office/drawing/2014/main" id="{940B8375-5A64-1E14-6013-1BC4649FED0B}"/>
              </a:ext>
            </a:extLst>
          </p:cNvPr>
          <p:cNvGraphicFramePr>
            <a:graphicFrameLocks noGrp="1"/>
          </p:cNvGraphicFramePr>
          <p:nvPr>
            <p:extLst>
              <p:ext uri="{D42A27DB-BD31-4B8C-83A1-F6EECF244321}">
                <p14:modId xmlns:p14="http://schemas.microsoft.com/office/powerpoint/2010/main" val="2014231781"/>
              </p:ext>
            </p:extLst>
          </p:nvPr>
        </p:nvGraphicFramePr>
        <p:xfrm>
          <a:off x="2736513" y="2191730"/>
          <a:ext cx="6087264" cy="2390011"/>
        </p:xfrm>
        <a:graphic>
          <a:graphicData uri="http://schemas.openxmlformats.org/drawingml/2006/table">
            <a:tbl>
              <a:tblPr firstRow="1" firstCol="1" bandRow="1">
                <a:tableStyleId>{5C22544A-7EE6-4342-B048-85BDC9FD1C3A}</a:tableStyleId>
              </a:tblPr>
              <a:tblGrid>
                <a:gridCol w="2029088">
                  <a:extLst>
                    <a:ext uri="{9D8B030D-6E8A-4147-A177-3AD203B41FA5}">
                      <a16:colId xmlns:a16="http://schemas.microsoft.com/office/drawing/2014/main" val="9424003"/>
                    </a:ext>
                  </a:extLst>
                </a:gridCol>
                <a:gridCol w="2029088">
                  <a:extLst>
                    <a:ext uri="{9D8B030D-6E8A-4147-A177-3AD203B41FA5}">
                      <a16:colId xmlns:a16="http://schemas.microsoft.com/office/drawing/2014/main" val="1485338657"/>
                    </a:ext>
                  </a:extLst>
                </a:gridCol>
                <a:gridCol w="2029088">
                  <a:extLst>
                    <a:ext uri="{9D8B030D-6E8A-4147-A177-3AD203B41FA5}">
                      <a16:colId xmlns:a16="http://schemas.microsoft.com/office/drawing/2014/main" val="2869168555"/>
                    </a:ext>
                  </a:extLst>
                </a:gridCol>
              </a:tblGrid>
              <a:tr h="210988">
                <a:tc>
                  <a:txBody>
                    <a:bodyPr/>
                    <a:lstStyle/>
                    <a:p>
                      <a:pPr algn="ctr">
                        <a:lnSpc>
                          <a:spcPct val="107000"/>
                        </a:lnSpc>
                        <a:spcAft>
                          <a:spcPts val="800"/>
                        </a:spcAft>
                      </a:pPr>
                      <a:r>
                        <a:rPr lang="de-DE" sz="1600">
                          <a:effectLst/>
                        </a:rPr>
                        <a:t> </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a:effectLst/>
                        </a:rPr>
                        <a:t>Platz</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Punkte</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307377383"/>
                  </a:ext>
                </a:extLst>
              </a:tr>
              <a:tr h="210988">
                <a:tc rowSpan="4">
                  <a:txBody>
                    <a:bodyPr/>
                    <a:lstStyle/>
                    <a:p>
                      <a:pPr algn="ctr">
                        <a:lnSpc>
                          <a:spcPct val="107000"/>
                        </a:lnSpc>
                        <a:spcAft>
                          <a:spcPts val="800"/>
                        </a:spcAft>
                      </a:pPr>
                      <a:r>
                        <a:rPr lang="de-DE" sz="1600">
                          <a:effectLst/>
                        </a:rPr>
                        <a:t>Qualis</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de-DE" sz="1600">
                          <a:effectLst/>
                        </a:rPr>
                        <a:t>1</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12</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87431965"/>
                  </a:ext>
                </a:extLst>
              </a:tr>
              <a:tr h="210988">
                <a:tc vMerge="1">
                  <a:txBody>
                    <a:bodyPr/>
                    <a:lstStyle/>
                    <a:p>
                      <a:endParaRPr lang="de-DE"/>
                    </a:p>
                  </a:txBody>
                  <a:tcPr/>
                </a:tc>
                <a:tc>
                  <a:txBody>
                    <a:bodyPr/>
                    <a:lstStyle/>
                    <a:p>
                      <a:pPr algn="ctr">
                        <a:lnSpc>
                          <a:spcPct val="107000"/>
                        </a:lnSpc>
                        <a:spcAft>
                          <a:spcPts val="800"/>
                        </a:spcAft>
                      </a:pPr>
                      <a:r>
                        <a:rPr lang="de-DE" sz="1600">
                          <a:effectLst/>
                        </a:rPr>
                        <a:t>2</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9</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0504820"/>
                  </a:ext>
                </a:extLst>
              </a:tr>
              <a:tr h="210988">
                <a:tc vMerge="1">
                  <a:txBody>
                    <a:bodyPr/>
                    <a:lstStyle/>
                    <a:p>
                      <a:endParaRPr lang="de-DE"/>
                    </a:p>
                  </a:txBody>
                  <a:tcPr/>
                </a:tc>
                <a:tc>
                  <a:txBody>
                    <a:bodyPr/>
                    <a:lstStyle/>
                    <a:p>
                      <a:pPr algn="ctr">
                        <a:lnSpc>
                          <a:spcPct val="107000"/>
                        </a:lnSpc>
                        <a:spcAft>
                          <a:spcPts val="800"/>
                        </a:spcAft>
                      </a:pPr>
                      <a:r>
                        <a:rPr lang="de-DE" sz="1600">
                          <a:effectLst/>
                        </a:rPr>
                        <a:t>3</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6</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68909353"/>
                  </a:ext>
                </a:extLst>
              </a:tr>
              <a:tr h="210988">
                <a:tc vMerge="1">
                  <a:txBody>
                    <a:bodyPr/>
                    <a:lstStyle/>
                    <a:p>
                      <a:endParaRPr lang="de-DE"/>
                    </a:p>
                  </a:txBody>
                  <a:tcPr/>
                </a:tc>
                <a:tc>
                  <a:txBody>
                    <a:bodyPr/>
                    <a:lstStyle/>
                    <a:p>
                      <a:pPr algn="ctr">
                        <a:lnSpc>
                          <a:spcPct val="107000"/>
                        </a:lnSpc>
                        <a:spcAft>
                          <a:spcPts val="800"/>
                        </a:spcAft>
                      </a:pPr>
                      <a:r>
                        <a:rPr lang="de-DE" sz="1600">
                          <a:effectLst/>
                        </a:rPr>
                        <a:t>4</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6</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333359292"/>
                  </a:ext>
                </a:extLst>
              </a:tr>
              <a:tr h="194241">
                <a:tc rowSpan="4">
                  <a:txBody>
                    <a:bodyPr/>
                    <a:lstStyle/>
                    <a:p>
                      <a:pPr algn="ctr">
                        <a:lnSpc>
                          <a:spcPct val="107000"/>
                        </a:lnSpc>
                        <a:spcAft>
                          <a:spcPts val="800"/>
                        </a:spcAft>
                      </a:pPr>
                      <a:r>
                        <a:rPr lang="de-DE" sz="1600">
                          <a:effectLst/>
                        </a:rPr>
                        <a:t>Einzelmeisterschaften und Ranglistenturniere</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de-DE" sz="1600">
                          <a:effectLst/>
                        </a:rPr>
                        <a:t>1</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20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080045997"/>
                  </a:ext>
                </a:extLst>
              </a:tr>
              <a:tr h="210988">
                <a:tc vMerge="1">
                  <a:txBody>
                    <a:bodyPr/>
                    <a:lstStyle/>
                    <a:p>
                      <a:endParaRPr lang="de-DE"/>
                    </a:p>
                  </a:txBody>
                  <a:tcPr/>
                </a:tc>
                <a:tc>
                  <a:txBody>
                    <a:bodyPr/>
                    <a:lstStyle/>
                    <a:p>
                      <a:pPr algn="ctr">
                        <a:lnSpc>
                          <a:spcPct val="107000"/>
                        </a:lnSpc>
                        <a:spcAft>
                          <a:spcPts val="800"/>
                        </a:spcAft>
                      </a:pPr>
                      <a:r>
                        <a:rPr lang="de-DE" sz="1600">
                          <a:effectLst/>
                        </a:rPr>
                        <a:t>2</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15</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51839921"/>
                  </a:ext>
                </a:extLst>
              </a:tr>
              <a:tr h="395603">
                <a:tc vMerge="1">
                  <a:txBody>
                    <a:bodyPr/>
                    <a:lstStyle/>
                    <a:p>
                      <a:endParaRPr lang="de-DE"/>
                    </a:p>
                  </a:txBody>
                  <a:tcPr/>
                </a:tc>
                <a:tc>
                  <a:txBody>
                    <a:bodyPr/>
                    <a:lstStyle/>
                    <a:p>
                      <a:pPr algn="ctr">
                        <a:lnSpc>
                          <a:spcPct val="107000"/>
                        </a:lnSpc>
                        <a:spcAft>
                          <a:spcPts val="800"/>
                        </a:spcAft>
                      </a:pPr>
                      <a:r>
                        <a:rPr lang="de-DE" sz="1600">
                          <a:effectLst/>
                        </a:rPr>
                        <a:t>3./4.</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10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665013834"/>
                  </a:ext>
                </a:extLst>
              </a:tr>
              <a:tr h="210988">
                <a:tc vMerge="1">
                  <a:txBody>
                    <a:bodyPr/>
                    <a:lstStyle/>
                    <a:p>
                      <a:endParaRPr lang="de-DE"/>
                    </a:p>
                  </a:txBody>
                  <a:tcPr/>
                </a:tc>
                <a:tc>
                  <a:txBody>
                    <a:bodyPr/>
                    <a:lstStyle/>
                    <a:p>
                      <a:pPr algn="ctr">
                        <a:lnSpc>
                          <a:spcPct val="107000"/>
                        </a:lnSpc>
                        <a:spcAft>
                          <a:spcPts val="800"/>
                        </a:spcAft>
                      </a:pPr>
                      <a:r>
                        <a:rPr lang="de-DE" sz="1600">
                          <a:effectLst/>
                        </a:rPr>
                        <a:t>5. - 8.</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5</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13458260"/>
                  </a:ext>
                </a:extLst>
              </a:tr>
            </a:tbl>
          </a:graphicData>
        </a:graphic>
      </p:graphicFrame>
    </p:spTree>
    <p:extLst>
      <p:ext uri="{BB962C8B-B14F-4D97-AF65-F5344CB8AC3E}">
        <p14:creationId xmlns:p14="http://schemas.microsoft.com/office/powerpoint/2010/main" val="161806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3" name="Textfeld 2">
            <a:extLst>
              <a:ext uri="{FF2B5EF4-FFF2-40B4-BE49-F238E27FC236}">
                <a16:creationId xmlns:a16="http://schemas.microsoft.com/office/drawing/2014/main" id="{C0677935-9295-4247-6720-A3934CB114C8}"/>
              </a:ext>
            </a:extLst>
          </p:cNvPr>
          <p:cNvSpPr txBox="1"/>
          <p:nvPr/>
        </p:nvSpPr>
        <p:spPr>
          <a:xfrm>
            <a:off x="3421106" y="524897"/>
            <a:ext cx="6110342" cy="671915"/>
          </a:xfrm>
          <a:prstGeom prst="rect">
            <a:avLst/>
          </a:prstGeom>
          <a:noFill/>
        </p:spPr>
        <p:txBody>
          <a:bodyPr wrap="square">
            <a:spAutoFit/>
          </a:bodyPr>
          <a:lstStyle/>
          <a:p>
            <a:pPr lvl="0">
              <a:lnSpc>
                <a:spcPct val="107000"/>
              </a:lnSpc>
              <a:spcAft>
                <a:spcPts val="800"/>
              </a:spcAft>
            </a:pPr>
            <a:r>
              <a:rPr lang="de-DE" sz="1800" b="1" u="sng" dirty="0">
                <a:effectLst/>
                <a:latin typeface="Calibri" panose="020F0502020204030204" pitchFamily="34" charset="0"/>
                <a:ea typeface="Calibri" panose="020F0502020204030204" pitchFamily="34" charset="0"/>
                <a:cs typeface="Times New Roman" panose="02020603050405020304" pitchFamily="18" charset="0"/>
              </a:rPr>
              <a:t>Für Endplatzierung</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 in der QTTR-Liste pro Altersklasse Jugend 18/15/13/11</a:t>
            </a:r>
          </a:p>
        </p:txBody>
      </p:sp>
      <p:graphicFrame>
        <p:nvGraphicFramePr>
          <p:cNvPr id="4" name="Tabelle 3">
            <a:extLst>
              <a:ext uri="{FF2B5EF4-FFF2-40B4-BE49-F238E27FC236}">
                <a16:creationId xmlns:a16="http://schemas.microsoft.com/office/drawing/2014/main" id="{C29A8913-C8AF-405A-2D09-23D53B3CC744}"/>
              </a:ext>
            </a:extLst>
          </p:cNvPr>
          <p:cNvGraphicFramePr>
            <a:graphicFrameLocks noGrp="1"/>
          </p:cNvGraphicFramePr>
          <p:nvPr>
            <p:extLst>
              <p:ext uri="{D42A27DB-BD31-4B8C-83A1-F6EECF244321}">
                <p14:modId xmlns:p14="http://schemas.microsoft.com/office/powerpoint/2010/main" val="3428077448"/>
              </p:ext>
            </p:extLst>
          </p:nvPr>
        </p:nvGraphicFramePr>
        <p:xfrm>
          <a:off x="5231077" y="1134380"/>
          <a:ext cx="1524000" cy="2742311"/>
        </p:xfrm>
        <a:graphic>
          <a:graphicData uri="http://schemas.openxmlformats.org/drawingml/2006/table">
            <a:tbl>
              <a:tblPr firstRow="1" firstCol="1" bandRow="1">
                <a:tableStyleId>{5C22544A-7EE6-4342-B048-85BDC9FD1C3A}</a:tableStyleId>
              </a:tblPr>
              <a:tblGrid>
                <a:gridCol w="762000">
                  <a:extLst>
                    <a:ext uri="{9D8B030D-6E8A-4147-A177-3AD203B41FA5}">
                      <a16:colId xmlns:a16="http://schemas.microsoft.com/office/drawing/2014/main" val="3850881405"/>
                    </a:ext>
                  </a:extLst>
                </a:gridCol>
                <a:gridCol w="762000">
                  <a:extLst>
                    <a:ext uri="{9D8B030D-6E8A-4147-A177-3AD203B41FA5}">
                      <a16:colId xmlns:a16="http://schemas.microsoft.com/office/drawing/2014/main" val="1893825002"/>
                    </a:ext>
                  </a:extLst>
                </a:gridCol>
              </a:tblGrid>
              <a:tr h="203200">
                <a:tc>
                  <a:txBody>
                    <a:bodyPr/>
                    <a:lstStyle/>
                    <a:p>
                      <a:pPr algn="ctr">
                        <a:lnSpc>
                          <a:spcPct val="107000"/>
                        </a:lnSpc>
                        <a:spcAft>
                          <a:spcPts val="800"/>
                        </a:spcAft>
                      </a:pPr>
                      <a:r>
                        <a:rPr lang="de-DE" sz="1600">
                          <a:effectLst/>
                        </a:rPr>
                        <a:t>Platz</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Punkte</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93451696"/>
                  </a:ext>
                </a:extLst>
              </a:tr>
              <a:tr h="203200">
                <a:tc>
                  <a:txBody>
                    <a:bodyPr/>
                    <a:lstStyle/>
                    <a:p>
                      <a:pPr algn="ctr">
                        <a:lnSpc>
                          <a:spcPct val="107000"/>
                        </a:lnSpc>
                        <a:spcAft>
                          <a:spcPts val="800"/>
                        </a:spcAft>
                      </a:pPr>
                      <a:r>
                        <a:rPr lang="de-DE" sz="1600" dirty="0">
                          <a:effectLst/>
                        </a:rPr>
                        <a:t>1</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30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925544495"/>
                  </a:ext>
                </a:extLst>
              </a:tr>
              <a:tr h="203200">
                <a:tc>
                  <a:txBody>
                    <a:bodyPr/>
                    <a:lstStyle/>
                    <a:p>
                      <a:pPr algn="ctr">
                        <a:lnSpc>
                          <a:spcPct val="107000"/>
                        </a:lnSpc>
                        <a:spcAft>
                          <a:spcPts val="800"/>
                        </a:spcAft>
                      </a:pPr>
                      <a:r>
                        <a:rPr lang="de-DE" sz="1600" dirty="0">
                          <a:effectLst/>
                        </a:rPr>
                        <a:t>2</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28</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01470542"/>
                  </a:ext>
                </a:extLst>
              </a:tr>
              <a:tr h="203200">
                <a:tc>
                  <a:txBody>
                    <a:bodyPr/>
                    <a:lstStyle/>
                    <a:p>
                      <a:pPr algn="ctr">
                        <a:lnSpc>
                          <a:spcPct val="107000"/>
                        </a:lnSpc>
                        <a:spcAft>
                          <a:spcPts val="800"/>
                        </a:spcAft>
                      </a:pPr>
                      <a:r>
                        <a:rPr lang="de-DE" sz="1600">
                          <a:effectLst/>
                        </a:rPr>
                        <a:t>3</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26</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80190217"/>
                  </a:ext>
                </a:extLst>
              </a:tr>
              <a:tr h="203200">
                <a:tc>
                  <a:txBody>
                    <a:bodyPr/>
                    <a:lstStyle/>
                    <a:p>
                      <a:pPr algn="ctr">
                        <a:lnSpc>
                          <a:spcPct val="107000"/>
                        </a:lnSpc>
                        <a:spcAft>
                          <a:spcPts val="800"/>
                        </a:spcAft>
                      </a:pPr>
                      <a:r>
                        <a:rPr lang="de-DE" sz="1600">
                          <a:effectLst/>
                        </a:rPr>
                        <a:t>4</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24</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66027545"/>
                  </a:ext>
                </a:extLst>
              </a:tr>
              <a:tr h="184150">
                <a:tc>
                  <a:txBody>
                    <a:bodyPr/>
                    <a:lstStyle/>
                    <a:p>
                      <a:pPr algn="ctr">
                        <a:lnSpc>
                          <a:spcPct val="107000"/>
                        </a:lnSpc>
                        <a:spcAft>
                          <a:spcPts val="800"/>
                        </a:spcAft>
                      </a:pPr>
                      <a:r>
                        <a:rPr lang="de-DE" sz="1600">
                          <a:effectLst/>
                        </a:rPr>
                        <a:t>5</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22</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69258358"/>
                  </a:ext>
                </a:extLst>
              </a:tr>
              <a:tr h="203200">
                <a:tc>
                  <a:txBody>
                    <a:bodyPr/>
                    <a:lstStyle/>
                    <a:p>
                      <a:pPr algn="ctr">
                        <a:lnSpc>
                          <a:spcPct val="107000"/>
                        </a:lnSpc>
                        <a:spcAft>
                          <a:spcPts val="800"/>
                        </a:spcAft>
                      </a:pPr>
                      <a:r>
                        <a:rPr lang="de-DE" sz="1600">
                          <a:effectLst/>
                        </a:rPr>
                        <a:t>6</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20</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45627385"/>
                  </a:ext>
                </a:extLst>
              </a:tr>
              <a:tr h="203200">
                <a:tc>
                  <a:txBody>
                    <a:bodyPr/>
                    <a:lstStyle/>
                    <a:p>
                      <a:pPr algn="ctr">
                        <a:lnSpc>
                          <a:spcPct val="107000"/>
                        </a:lnSpc>
                        <a:spcAft>
                          <a:spcPts val="800"/>
                        </a:spcAft>
                      </a:pPr>
                      <a:r>
                        <a:rPr lang="de-DE" sz="1600">
                          <a:effectLst/>
                        </a:rPr>
                        <a:t>7</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18</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36834145"/>
                  </a:ext>
                </a:extLst>
              </a:tr>
              <a:tr h="203200">
                <a:tc>
                  <a:txBody>
                    <a:bodyPr/>
                    <a:lstStyle/>
                    <a:p>
                      <a:pPr algn="ctr">
                        <a:lnSpc>
                          <a:spcPct val="107000"/>
                        </a:lnSpc>
                        <a:spcAft>
                          <a:spcPts val="800"/>
                        </a:spcAft>
                      </a:pPr>
                      <a:r>
                        <a:rPr lang="de-DE" sz="1600">
                          <a:effectLst/>
                        </a:rPr>
                        <a:t>8</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16</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60083250"/>
                  </a:ext>
                </a:extLst>
              </a:tr>
              <a:tr h="203200">
                <a:tc>
                  <a:txBody>
                    <a:bodyPr/>
                    <a:lstStyle/>
                    <a:p>
                      <a:pPr algn="ctr">
                        <a:lnSpc>
                          <a:spcPct val="107000"/>
                        </a:lnSpc>
                        <a:spcAft>
                          <a:spcPts val="800"/>
                        </a:spcAft>
                      </a:pPr>
                      <a:r>
                        <a:rPr lang="de-DE" sz="1600">
                          <a:effectLst/>
                        </a:rPr>
                        <a:t>9</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14</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354529976"/>
                  </a:ext>
                </a:extLst>
              </a:tr>
              <a:tr h="203200">
                <a:tc>
                  <a:txBody>
                    <a:bodyPr/>
                    <a:lstStyle/>
                    <a:p>
                      <a:pPr algn="ctr">
                        <a:lnSpc>
                          <a:spcPct val="107000"/>
                        </a:lnSpc>
                        <a:spcAft>
                          <a:spcPts val="800"/>
                        </a:spcAft>
                      </a:pPr>
                      <a:r>
                        <a:rPr lang="de-DE" sz="1600">
                          <a:effectLst/>
                        </a:rPr>
                        <a:t>10</a:t>
                      </a:r>
                      <a:endParaRPr lang="de-D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de-DE" sz="1600" dirty="0">
                          <a:effectLst/>
                        </a:rPr>
                        <a:t>12</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340211871"/>
                  </a:ext>
                </a:extLst>
              </a:tr>
            </a:tbl>
          </a:graphicData>
        </a:graphic>
      </p:graphicFrame>
      <p:sp>
        <p:nvSpPr>
          <p:cNvPr id="6" name="Rectangle 2">
            <a:extLst>
              <a:ext uri="{FF2B5EF4-FFF2-40B4-BE49-F238E27FC236}">
                <a16:creationId xmlns:a16="http://schemas.microsoft.com/office/drawing/2014/main" id="{D90D07CC-BC87-B62C-2A96-E11A51611012}"/>
              </a:ext>
            </a:extLst>
          </p:cNvPr>
          <p:cNvSpPr>
            <a:spLocks noChangeArrowheads="1"/>
          </p:cNvSpPr>
          <p:nvPr/>
        </p:nvSpPr>
        <p:spPr bwMode="auto">
          <a:xfrm>
            <a:off x="3021077" y="4116948"/>
            <a:ext cx="624613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Voraussetzung für die Punktevergabe ist die Teilnahme an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mindedstens</a:t>
            </a:r>
            <a:r>
              <a:rPr kumimoji="0" lang="de-DE" altLang="de-DE"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einem offiziellen Turnier in diesem Jahr.</a:t>
            </a:r>
            <a:endParaRPr kumimoji="0" lang="de-DE" altLang="de-D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5121" name="Grafik 2">
            <a:extLst>
              <a:ext uri="{FF2B5EF4-FFF2-40B4-BE49-F238E27FC236}">
                <a16:creationId xmlns:a16="http://schemas.microsoft.com/office/drawing/2014/main" id="{1C7C3569-8EA2-FA17-030D-3A5D291089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3345" y="5200939"/>
            <a:ext cx="2663998" cy="6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9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3" name="Textfeld 2">
            <a:extLst>
              <a:ext uri="{FF2B5EF4-FFF2-40B4-BE49-F238E27FC236}">
                <a16:creationId xmlns:a16="http://schemas.microsoft.com/office/drawing/2014/main" id="{EB2265A7-4439-0C57-AAEC-90BA4362C8E3}"/>
              </a:ext>
            </a:extLst>
          </p:cNvPr>
          <p:cNvSpPr txBox="1"/>
          <p:nvPr/>
        </p:nvSpPr>
        <p:spPr>
          <a:xfrm>
            <a:off x="253040" y="164988"/>
            <a:ext cx="10223953" cy="7259038"/>
          </a:xfrm>
          <a:prstGeom prst="rect">
            <a:avLst/>
          </a:prstGeom>
          <a:noFill/>
        </p:spPr>
        <p:txBody>
          <a:bodyPr wrap="square">
            <a:spAutoFit/>
          </a:bodyPr>
          <a:lstStyle/>
          <a:p>
            <a:pPr marL="6350" marR="84455" indent="-6350" algn="ctr">
              <a:lnSpc>
                <a:spcPct val="104000"/>
              </a:lnSpc>
              <a:spcAft>
                <a:spcPts val="20"/>
              </a:spcAft>
            </a:pPr>
            <a:r>
              <a:rPr lang="de-DE" sz="2000" b="1" dirty="0">
                <a:solidFill>
                  <a:srgbClr val="000000"/>
                </a:solidFill>
                <a:effectLst/>
                <a:latin typeface="Arial" panose="020B0604020202020204" pitchFamily="34" charset="0"/>
                <a:ea typeface="Arial" panose="020B0604020202020204" pitchFamily="34" charset="0"/>
              </a:rPr>
              <a:t>Vorab-Checkliste für Vereine zur Durchführung von Veranstaltungen des Bezirkes Oberfranken-West</a:t>
            </a:r>
            <a:endParaRPr lang="de-DE" sz="1200" dirty="0">
              <a:solidFill>
                <a:srgbClr val="000000"/>
              </a:solidFill>
              <a:effectLst/>
              <a:latin typeface="Arial" panose="020B0604020202020204" pitchFamily="34" charset="0"/>
              <a:ea typeface="Arial" panose="020B0604020202020204" pitchFamily="34" charset="0"/>
            </a:endParaRPr>
          </a:p>
          <a:p>
            <a:pPr marL="6350" indent="-6350" algn="ctr">
              <a:lnSpc>
                <a:spcPct val="104000"/>
              </a:lnSpc>
              <a:spcAft>
                <a:spcPts val="20"/>
              </a:spcAft>
            </a:pPr>
            <a:r>
              <a:rPr lang="de-DE" sz="1400" dirty="0">
                <a:solidFill>
                  <a:srgbClr val="000000"/>
                </a:solidFill>
                <a:effectLst/>
                <a:latin typeface="Arial" panose="020B0604020202020204" pitchFamily="34" charset="0"/>
                <a:ea typeface="Arial" panose="020B0604020202020204" pitchFamily="34" charset="0"/>
              </a:rPr>
              <a:t>Stand: 10.02.2023 </a:t>
            </a:r>
          </a:p>
          <a:p>
            <a:pPr marL="6350" indent="-6350">
              <a:lnSpc>
                <a:spcPct val="104000"/>
              </a:lnSpc>
              <a:spcAft>
                <a:spcPts val="135"/>
              </a:spcAft>
            </a:pPr>
            <a:r>
              <a:rPr lang="de-DE" sz="1400" dirty="0">
                <a:solidFill>
                  <a:srgbClr val="000000"/>
                </a:solidFill>
                <a:effectLst/>
                <a:latin typeface="Arial" panose="020B0604020202020204" pitchFamily="34" charset="0"/>
                <a:ea typeface="Arial" panose="020B0604020202020204" pitchFamily="34" charset="0"/>
              </a:rPr>
              <a:t>Veranstaltungen: </a:t>
            </a:r>
          </a:p>
          <a:p>
            <a:pPr marL="342900" lvl="0" indent="-342900">
              <a:lnSpc>
                <a:spcPct val="107000"/>
              </a:lnSpc>
              <a:buFont typeface="Symbol" panose="05050102010706020507" pitchFamily="18" charset="2"/>
              <a:buChar char=""/>
            </a:pPr>
            <a:r>
              <a:rPr lang="de-DE" b="1" dirty="0">
                <a:solidFill>
                  <a:srgbClr val="000000"/>
                </a:solidFill>
                <a:effectLst/>
                <a:latin typeface="Arial" panose="020B0604020202020204" pitchFamily="34" charset="0"/>
                <a:ea typeface="Arial" panose="020B0604020202020204" pitchFamily="34" charset="0"/>
              </a:rPr>
              <a:t>Bezirks-Ranglistenturniere und Bezirks-Einzelmeisterschaften der Altersklassen Jugend 19, 15, 13 und 11 </a:t>
            </a:r>
            <a:endParaRPr lang="de-DE" sz="1200" dirty="0">
              <a:solidFill>
                <a:srgbClr val="000000"/>
              </a:solidFill>
              <a:effectLst/>
              <a:latin typeface="Arial" panose="020B0604020202020204" pitchFamily="34" charset="0"/>
              <a:ea typeface="Arial" panose="020B0604020202020204" pitchFamily="34" charset="0"/>
            </a:endParaRPr>
          </a:p>
          <a:p>
            <a:pPr marL="342900" lvl="0" indent="-342900">
              <a:lnSpc>
                <a:spcPct val="107000"/>
              </a:lnSpc>
              <a:spcAft>
                <a:spcPts val="20"/>
              </a:spcAft>
              <a:buFont typeface="Symbol" panose="05050102010706020507" pitchFamily="18" charset="2"/>
              <a:buChar char=""/>
            </a:pPr>
            <a:r>
              <a:rPr lang="de-DE" b="1" dirty="0">
                <a:solidFill>
                  <a:srgbClr val="000000"/>
                </a:solidFill>
                <a:effectLst/>
                <a:latin typeface="Arial" panose="020B0604020202020204" pitchFamily="34" charset="0"/>
                <a:ea typeface="Arial" panose="020B0604020202020204" pitchFamily="34" charset="0"/>
              </a:rPr>
              <a:t>Qualifikationsturniere Jugend 19, 15,13 und 11 zu den vorgenannten Turnieren</a:t>
            </a:r>
            <a:r>
              <a:rPr lang="de-DE" sz="1400" dirty="0">
                <a:solidFill>
                  <a:srgbClr val="000000"/>
                </a:solidFill>
                <a:effectLst/>
                <a:latin typeface="Arial" panose="020B0604020202020204" pitchFamily="34" charset="0"/>
                <a:ea typeface="Arial" panose="020B0604020202020204" pitchFamily="34" charset="0"/>
              </a:rPr>
              <a:t> </a:t>
            </a:r>
          </a:p>
          <a:p>
            <a:pPr marL="6350" indent="-6350">
              <a:lnSpc>
                <a:spcPct val="107000"/>
              </a:lnSpc>
              <a:spcAft>
                <a:spcPts val="20"/>
              </a:spcAft>
            </a:pPr>
            <a:r>
              <a:rPr lang="de-DE" sz="1400" b="1" dirty="0">
                <a:solidFill>
                  <a:srgbClr val="000000"/>
                </a:solidFill>
                <a:effectLst/>
                <a:latin typeface="Arial" panose="020B0604020202020204" pitchFamily="34" charset="0"/>
                <a:ea typeface="Arial" panose="020B0604020202020204" pitchFamily="34" charset="0"/>
              </a:rPr>
              <a:t> </a:t>
            </a:r>
            <a:endParaRPr lang="de-DE" sz="1400" dirty="0">
              <a:solidFill>
                <a:srgbClr val="000000"/>
              </a:solidFill>
              <a:effectLst/>
              <a:latin typeface="Arial" panose="020B0604020202020204" pitchFamily="34" charset="0"/>
              <a:ea typeface="Arial" panose="020B0604020202020204" pitchFamily="34" charset="0"/>
            </a:endParaRPr>
          </a:p>
          <a:p>
            <a:pPr marL="6350" indent="-6350">
              <a:lnSpc>
                <a:spcPct val="107000"/>
              </a:lnSpc>
              <a:spcAft>
                <a:spcPts val="20"/>
              </a:spcAft>
            </a:pPr>
            <a:r>
              <a:rPr lang="de-DE" sz="1400" b="1" dirty="0">
                <a:solidFill>
                  <a:srgbClr val="000000"/>
                </a:solidFill>
                <a:effectLst/>
                <a:latin typeface="Arial" panose="020B0604020202020204" pitchFamily="34" charset="0"/>
                <a:ea typeface="Arial" panose="020B0604020202020204" pitchFamily="34" charset="0"/>
              </a:rPr>
              <a:t>Aufgaben des durchführenden Vereins (für den BTTV ohne Kosten) </a:t>
            </a:r>
            <a:endParaRPr lang="de-DE" sz="1400" dirty="0">
              <a:solidFill>
                <a:srgbClr val="000000"/>
              </a:solidFill>
              <a:effectLst/>
              <a:latin typeface="Arial" panose="020B0604020202020204" pitchFamily="34" charset="0"/>
              <a:ea typeface="Arial" panose="020B0604020202020204" pitchFamily="34" charset="0"/>
            </a:endParaRPr>
          </a:p>
          <a:p>
            <a:pPr marL="6350" indent="-6350">
              <a:lnSpc>
                <a:spcPct val="104000"/>
              </a:lnSpc>
              <a:spcAft>
                <a:spcPts val="20"/>
              </a:spcAft>
            </a:pPr>
            <a:r>
              <a:rPr lang="de-DE" sz="1400" b="1" dirty="0">
                <a:solidFill>
                  <a:srgbClr val="000000"/>
                </a:solidFill>
                <a:effectLst/>
                <a:latin typeface="Arial" panose="020B0604020202020204" pitchFamily="34" charset="0"/>
                <a:ea typeface="Arial" panose="020B0604020202020204" pitchFamily="34" charset="0"/>
              </a:rPr>
              <a:t>-</a:t>
            </a:r>
            <a:r>
              <a:rPr lang="de-DE" sz="1400" dirty="0">
                <a:solidFill>
                  <a:srgbClr val="000000"/>
                </a:solidFill>
                <a:effectLst/>
                <a:latin typeface="Arial" panose="020B0604020202020204" pitchFamily="34" charset="0"/>
                <a:ea typeface="Arial" panose="020B0604020202020204" pitchFamily="34" charset="0"/>
              </a:rPr>
              <a:t> Bereitstellung der Sporthalle (für einen Tag, Platz für </a:t>
            </a:r>
            <a:r>
              <a:rPr lang="de-DE" sz="1400" b="1" dirty="0">
                <a:solidFill>
                  <a:srgbClr val="000000"/>
                </a:solidFill>
                <a:effectLst/>
                <a:latin typeface="Arial" panose="020B0604020202020204" pitchFamily="34" charset="0"/>
                <a:ea typeface="Arial" panose="020B0604020202020204" pitchFamily="34" charset="0"/>
              </a:rPr>
              <a:t>4-6 Tische pro Altersklasse</a:t>
            </a:r>
            <a:r>
              <a:rPr lang="de-DE" sz="1400" dirty="0">
                <a:solidFill>
                  <a:srgbClr val="000000"/>
                </a:solidFill>
                <a:effectLst/>
                <a:latin typeface="Arial" panose="020B0604020202020204" pitchFamily="34" charset="0"/>
                <a:ea typeface="Arial" panose="020B0604020202020204" pitchFamily="34" charset="0"/>
              </a:rPr>
              <a:t>, Beschallung der           Halle) und deren Verkehrssicherung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Bereitstellung der TT-Wettkampftischen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Bereitstellung weiterer Spielmaterialien (Umrandungen, Netze, Zählgeräte, Tischnummern) - Bereitstellung der Bälle (Plastik ***)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Auf- und Abbau sämtlicher Spielmaterialien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b="1" u="sng"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Optional</a:t>
            </a: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Bereitstellung von Sachpreisen (Platz 1-3) für die Erstplatzierten aller Konkurrenzen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Bereitstellung von Platz und Technik für die Turnierleitung (Stromanschluss)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Bereitstellung von Personal (2-3 Personen) zur Unterstützung der Turnierleitung </a:t>
            </a:r>
            <a:r>
              <a:rPr lang="de-DE" sz="1400" dirty="0">
                <a:solidFill>
                  <a:srgbClr val="000000"/>
                </a:solidFill>
                <a:effectLst/>
                <a:latin typeface="Arial" panose="020B0604020202020204" pitchFamily="34" charset="0"/>
                <a:ea typeface="Arial" panose="020B0604020202020204" pitchFamily="34" charset="0"/>
              </a:rPr>
              <a:t> </a:t>
            </a:r>
          </a:p>
          <a:p>
            <a:pPr marL="6350" indent="-6350">
              <a:lnSpc>
                <a:spcPct val="107000"/>
              </a:lnSpc>
              <a:spcAft>
                <a:spcPts val="20"/>
              </a:spcAft>
            </a:pPr>
            <a:r>
              <a:rPr lang="de-DE" sz="1400" b="1" dirty="0">
                <a:solidFill>
                  <a:srgbClr val="000000"/>
                </a:solidFill>
                <a:effectLst/>
                <a:latin typeface="Arial" panose="020B0604020202020204" pitchFamily="34" charset="0"/>
                <a:ea typeface="Arial" panose="020B0604020202020204" pitchFamily="34" charset="0"/>
              </a:rPr>
              <a:t> </a:t>
            </a:r>
            <a:endParaRPr lang="de-DE" sz="1400" dirty="0">
              <a:solidFill>
                <a:srgbClr val="000000"/>
              </a:solidFill>
              <a:effectLst/>
              <a:latin typeface="Arial" panose="020B0604020202020204" pitchFamily="34" charset="0"/>
              <a:ea typeface="Arial" panose="020B0604020202020204" pitchFamily="34" charset="0"/>
            </a:endParaRPr>
          </a:p>
          <a:p>
            <a:pPr marL="6350" indent="-6350">
              <a:lnSpc>
                <a:spcPct val="107000"/>
              </a:lnSpc>
              <a:spcAft>
                <a:spcPts val="20"/>
              </a:spcAft>
            </a:pPr>
            <a:r>
              <a:rPr lang="de-DE" sz="1400" b="1" dirty="0">
                <a:solidFill>
                  <a:srgbClr val="000000"/>
                </a:solidFill>
                <a:effectLst/>
                <a:latin typeface="Arial" panose="020B0604020202020204" pitchFamily="34" charset="0"/>
                <a:ea typeface="Arial" panose="020B0604020202020204" pitchFamily="34" charset="0"/>
              </a:rPr>
              <a:t>Aufgaben des Bezirkes (für den Durchführer ohne Kosten)</a:t>
            </a:r>
            <a:r>
              <a:rPr lang="de-DE" sz="1400" dirty="0">
                <a:solidFill>
                  <a:srgbClr val="000000"/>
                </a:solidFill>
                <a:effectLst/>
                <a:latin typeface="Arial" panose="020B0604020202020204" pitchFamily="34" charset="0"/>
                <a:ea typeface="Arial" panose="020B0604020202020204" pitchFamily="34" charset="0"/>
              </a:rPr>
              <a:t>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Bereitstellung der Turnierleitung.</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Lieferung der Technik für die Turnierleitung (Computer, Drucker, Papier)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Abwicklung der offiziellen Tätigkeiten (Ausschreibung, Auslosung) </a:t>
            </a:r>
          </a:p>
          <a:p>
            <a:pPr marL="6350" indent="-6350">
              <a:lnSpc>
                <a:spcPct val="104000"/>
              </a:lnSpc>
              <a:spcAft>
                <a:spcPts val="20"/>
              </a:spcAft>
            </a:pPr>
            <a:r>
              <a:rPr lang="de-DE" sz="1400" dirty="0">
                <a:solidFill>
                  <a:srgbClr val="000000"/>
                </a:solidFill>
                <a:effectLst/>
                <a:latin typeface="Arial" panose="020B0604020202020204" pitchFamily="34" charset="0"/>
                <a:ea typeface="Arial" panose="020B0604020202020204" pitchFamily="34" charset="0"/>
              </a:rPr>
              <a:t>- Bereitstellung von Urkunden (Platz 1-4) für die Erstplatzierten sowie deren Beschriftung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Lokale Pressearbeit  </a:t>
            </a:r>
          </a:p>
          <a:p>
            <a:pPr marL="6350" indent="-6350">
              <a:lnSpc>
                <a:spcPct val="107000"/>
              </a:lnSpc>
              <a:spcAft>
                <a:spcPts val="20"/>
              </a:spcAft>
            </a:pPr>
            <a:r>
              <a:rPr lang="de-DE" sz="1400" dirty="0">
                <a:solidFill>
                  <a:srgbClr val="000000"/>
                </a:solidFill>
                <a:effectLst/>
                <a:latin typeface="Arial" panose="020B0604020202020204" pitchFamily="34" charset="0"/>
                <a:ea typeface="Arial" panose="020B0604020202020204" pitchFamily="34" charset="0"/>
              </a:rPr>
              <a:t> </a:t>
            </a:r>
          </a:p>
          <a:p>
            <a:pPr marL="6350" indent="-6350">
              <a:lnSpc>
                <a:spcPct val="107000"/>
              </a:lnSpc>
              <a:spcAft>
                <a:spcPts val="20"/>
              </a:spcAft>
            </a:pPr>
            <a:r>
              <a:rPr lang="de-DE" sz="1400" b="1" dirty="0">
                <a:solidFill>
                  <a:srgbClr val="000000"/>
                </a:solidFill>
                <a:effectLst/>
                <a:latin typeface="Arial" panose="020B0604020202020204" pitchFamily="34" charset="0"/>
                <a:ea typeface="Arial" panose="020B0604020202020204" pitchFamily="34" charset="0"/>
              </a:rPr>
              <a:t>Finanzierung </a:t>
            </a:r>
            <a:endParaRPr lang="de-DE" sz="1400" dirty="0">
              <a:solidFill>
                <a:srgbClr val="000000"/>
              </a:solidFill>
              <a:effectLst/>
              <a:latin typeface="Arial" panose="020B0604020202020204" pitchFamily="34" charset="0"/>
              <a:ea typeface="Arial" panose="020B0604020202020204" pitchFamily="34" charset="0"/>
            </a:endParaRP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Der Durchführer erhält die Startgebühr in Höhe von € 5,-- pro Spieler/in </a:t>
            </a:r>
          </a:p>
          <a:p>
            <a:pPr marL="342900" lvl="0" indent="-342900" fontAlgn="base">
              <a:lnSpc>
                <a:spcPct val="104000"/>
              </a:lnSpc>
              <a:spcAft>
                <a:spcPts val="20"/>
              </a:spcAft>
              <a:buClr>
                <a:srgbClr val="000000"/>
              </a:buClr>
              <a:buSzPts val="1000"/>
              <a:buFont typeface="Symbol" panose="05050102010706020507" pitchFamily="18" charset="2"/>
              <a:buChar char="-"/>
            </a:pP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Der durchführende Verein erhält einen </a:t>
            </a:r>
            <a:r>
              <a:rPr lang="de-DE" sz="1400" u="none" strike="noStrike" dirty="0" err="1">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Turnierzuschuß</a:t>
            </a:r>
            <a:r>
              <a:rPr lang="de-DE" sz="14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laut Zuschuss Liste.</a:t>
            </a:r>
          </a:p>
        </p:txBody>
      </p:sp>
    </p:spTree>
    <p:extLst>
      <p:ext uri="{BB962C8B-B14F-4D97-AF65-F5344CB8AC3E}">
        <p14:creationId xmlns:p14="http://schemas.microsoft.com/office/powerpoint/2010/main" val="944207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Tree>
    <p:extLst>
      <p:ext uri="{BB962C8B-B14F-4D97-AF65-F5344CB8AC3E}">
        <p14:creationId xmlns:p14="http://schemas.microsoft.com/office/powerpoint/2010/main" val="3771697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27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0051" y="92536"/>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4000" y="1122362"/>
            <a:ext cx="9144000" cy="1080583"/>
          </a:xfrm>
        </p:spPr>
        <p:txBody>
          <a:bodyPr>
            <a:normAutofit fontScale="90000"/>
          </a:bodyPr>
          <a:lstStyle/>
          <a:p>
            <a:pPr marL="6350" indent="-6350">
              <a:lnSpc>
                <a:spcPct val="95000"/>
              </a:lnSpc>
              <a:spcAft>
                <a:spcPts val="160"/>
              </a:spcAft>
            </a:pPr>
            <a:b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Bericht Bezirks-Jugendwart und Fachwart Jugend-Einzelsport </a:t>
            </a:r>
            <a:b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2022 - 2023</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11" name="Textfeld 10">
            <a:extLst>
              <a:ext uri="{FF2B5EF4-FFF2-40B4-BE49-F238E27FC236}">
                <a16:creationId xmlns:a16="http://schemas.microsoft.com/office/drawing/2014/main" id="{C3FC50C3-0135-2FE5-A614-7DB518BE65E1}"/>
              </a:ext>
            </a:extLst>
          </p:cNvPr>
          <p:cNvSpPr txBox="1"/>
          <p:nvPr/>
        </p:nvSpPr>
        <p:spPr>
          <a:xfrm>
            <a:off x="946673" y="1122361"/>
            <a:ext cx="10013145" cy="6032549"/>
          </a:xfrm>
          <a:prstGeom prst="rect">
            <a:avLst/>
          </a:prstGeom>
          <a:noFill/>
        </p:spPr>
        <p:txBody>
          <a:bodyPr wrap="square" rtlCol="0">
            <a:spAutoFit/>
          </a:bodyPr>
          <a:lstStyle/>
          <a:p>
            <a:pPr marL="6350" indent="-6350">
              <a:lnSpc>
                <a:spcPct val="95000"/>
              </a:lnSpc>
              <a:spcAft>
                <a:spcPts val="160"/>
              </a:spcAft>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Liebe TT-Freunde, </a:t>
            </a:r>
            <a:r>
              <a:rPr lang="de-DE"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107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am Ende der Saison ist es wieder Zeit, Bilanz zu ziehen und über die abgelaufene Spielzeit zu berichten. </a:t>
            </a:r>
          </a:p>
          <a:p>
            <a:pPr marL="6350" indent="-6350">
              <a:lnSpc>
                <a:spcPct val="107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350">
              <a:lnSpc>
                <a:spcPct val="95000"/>
              </a:lnSpc>
              <a:spcAft>
                <a:spcPts val="160"/>
              </a:spcAft>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An dieser Stelle bedanke ich mich bei den Mitgliedern des Bezirksvorstands für die Zusammenarbeit. Besonders hervorheben möchte ich auch die Arbeit unseres Pressewarts Hans Franz, der die Jugendveranstaltungen sehr detailliert für die diversen Zeitungen in Oberfranken aufbereitet. So ist die Sportart Tischtennis auch in der Öffentlichkeit stets präsent.  </a:t>
            </a:r>
          </a:p>
          <a:p>
            <a:pPr marL="6350" indent="-6350">
              <a:lnSpc>
                <a:spcPct val="107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985">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Ich bedanke mich auch bei Kai Trautmann, dem neuen Fachwart Mannschaftssport und den Spielleitern der Jugendligen. Wir können nur hoffen, dass sich auch in Zukunft genügend Sportfreunde zur ehrenamtlichen Arbeit für die TT-Jugend bereit erklären. </a:t>
            </a:r>
          </a:p>
          <a:p>
            <a:pPr marL="6350" indent="-6985">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Nicht vergessen will ich aber auch die Jugendleiter in den Vereinen, die Kinder und Jugendlichen zum TT-Sport bringen und ausbilden, denn sie leisten die Basisarbeit und arbeiten kooperativ und gewinnbringend zu. Zuletzt bedanke ich mich bei den Vereinen, die sich als Ausrichter für die Jugendturniere zur Verfügung stellen. Ich will noch mal ausdrücklich die gute und kooperative Zusammenarbeit mit den Vereinen, Fachwarten und Spielleitern hervorheben.</a:t>
            </a:r>
          </a:p>
        </p:txBody>
      </p:sp>
    </p:spTree>
    <p:extLst>
      <p:ext uri="{BB962C8B-B14F-4D97-AF65-F5344CB8AC3E}">
        <p14:creationId xmlns:p14="http://schemas.microsoft.com/office/powerpoint/2010/main" val="32697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8011" y="10627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795931" y="2129504"/>
            <a:ext cx="10007495" cy="5438290"/>
          </a:xfrm>
        </p:spPr>
        <p:txBody>
          <a:bodyPr>
            <a:noAutofit/>
          </a:bodyPr>
          <a:lstStyle/>
          <a:p>
            <a:pPr marL="6350" indent="-6350" algn="l">
              <a:lnSpc>
                <a:spcPct val="107000"/>
              </a:lnSpc>
            </a:pPr>
            <a:b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Mannschaftszahlen im Jugendbereich</a:t>
            </a:r>
            <a:r>
              <a:rPr lang="de-DE"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Der Bezirk Oberfranken-West bestand in der Saison 2022/23 aus 103 Vereinen. Von diesen 103 Vereinen meldeten 35 eine oder mehrere Jugend-Mannschaften, d.h. 36 % der Vereine betreiben eine aktive Jugendarbeit. Auf Bezirksebene waren zuletzt 78 Jugendmannschaften am Start. Diese verteilten sich auf eine Bezirksoberliga, 2 Bezirksligen, 4 Bezirksklassen A und 7 Bezirksklassen B.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Dazu kommen zwei Mannschaften in der Verbandsliga und fünf in den Landesligen.</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Bei der Einteilung der Ligen auf Bezirksebene, besonders in den Bezirksklassen, haben wir versucht, ausgewogen im Hinblick auf die Region (Fahrstrecken) und Leistungsstärke (Q-TTR Durchschnitt) einzuteilen. Trotzdem gab es ein paar Härte-, bzw. Grenzfälle, wo Kompromisse eingegangen werden mussten.</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Dabei haben wir immer versucht, die Belange der Vereine bestmöglich zu berücksichtigen, transparent zu arbeiten und auch den Ordnungen der WO und den Durchführungsbestimmungen für den Jugendspielbetrieb gerecht zu werden. Fairness und Sportlichkeit stehen dabei immer im Vordergrund. Besonders betonen möchte ich hier, dass die Kooperation und Kommunikation mit den Vereinen sehr gut waren.</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Tree>
    <p:extLst>
      <p:ext uri="{BB962C8B-B14F-4D97-AF65-F5344CB8AC3E}">
        <p14:creationId xmlns:p14="http://schemas.microsoft.com/office/powerpoint/2010/main" val="214034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6398" y="122426"/>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4000" y="1122362"/>
            <a:ext cx="9144000" cy="5438290"/>
          </a:xfrm>
        </p:spPr>
        <p:txBody>
          <a:bodyPr>
            <a:normAutofit/>
          </a:bodyPr>
          <a:lstStyle/>
          <a:p>
            <a:pPr marL="6350" indent="-6350" algn="l">
              <a:lnSpc>
                <a:spcPct val="107000"/>
              </a:lnSpc>
            </a:pPr>
            <a: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Einzelsport und Turniere  </a:t>
            </a:r>
            <a:b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Nachdem die Teilnehmerzahlen in den Vorjahren coronabedingt stark zurückgingen, ist jetzt wieder eine Steigerung bei den Teilnehmern zu verzeichnen. Die Zahlen erreichen zwar noch nicht das Niveau der Jahre vor Corona, aber die Tendenz zur Besserung ist unverkennbar.</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Aber es gab leider auch zu wenig Vereine, die bereit gewesen wären, ein Turnier auszurichten, wodurch es zu teilweise kuriosen Konstellationen in der Qualifikation zur Bezirks-Einzelmeisterschaft und den Bezirks-Ranglistenturnieren kam.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Im Vorfeld der Vorbereitung zu diesem Bezirkstag haben wir eine Liste mit möglichen Ausrichtern verschickt, in der Hoffnung heute am Bezirkstag nach Möglichkeit alle Turniere vergeben zu können.</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Tree>
    <p:extLst>
      <p:ext uri="{BB962C8B-B14F-4D97-AF65-F5344CB8AC3E}">
        <p14:creationId xmlns:p14="http://schemas.microsoft.com/office/powerpoint/2010/main" val="411767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6549" y="92536"/>
            <a:ext cx="1831975" cy="975360"/>
          </a:xfrm>
          <a:prstGeom prst="rect">
            <a:avLst/>
          </a:prstGeom>
        </p:spPr>
      </p:pic>
      <p:sp>
        <p:nvSpPr>
          <p:cNvPr id="6" name="Titel 5">
            <a:extLst>
              <a:ext uri="{FF2B5EF4-FFF2-40B4-BE49-F238E27FC236}">
                <a16:creationId xmlns:a16="http://schemas.microsoft.com/office/drawing/2014/main" id="{EFFAF113-7031-BD66-7C18-3E7D73510D85}"/>
              </a:ext>
            </a:extLst>
          </p:cNvPr>
          <p:cNvSpPr>
            <a:spLocks noGrp="1"/>
          </p:cNvSpPr>
          <p:nvPr>
            <p:ph type="ctrTitle"/>
          </p:nvPr>
        </p:nvSpPr>
        <p:spPr>
          <a:xfrm>
            <a:off x="1601720" y="1875832"/>
            <a:ext cx="9144000" cy="5438289"/>
          </a:xfrm>
        </p:spPr>
        <p:txBody>
          <a:bodyPr>
            <a:normAutofit fontScale="90000"/>
          </a:bodyPr>
          <a:lstStyle/>
          <a:p>
            <a:pPr marL="6350" indent="-6350" algn="l">
              <a:lnSpc>
                <a:spcPct val="107000"/>
              </a:lnSpc>
            </a:pPr>
            <a: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Jugend-Mannschaftsmeisterschaft 19/15/13 (m/w)</a:t>
            </a:r>
            <a:b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Mit der Neuordnung im Jugendbereich ging die Abschaffung des Pokalspielbetriebes bei der Jugend einher. Quasi als Ersatz wurde die Jugend-MM erweitert auf die Altersklassen 19/15/13, Jungen und Mädchen getrennt. Im Gegensatz zum regulären Spielbetrieb, wo gemischte Aufstellungen möglich sind. In der Saison 2022/23 nahmen auf Bezirksebene 18 Mannschaften teil.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Bayernpokal (ehemals Sparkassenpokal) und Mini-Meisterschaften </a:t>
            </a:r>
            <a:b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Leider findet der Bayernpokal in der alten Form als Turnier der Auswahlmannschaften der Bezirke in der Altersklasse der Jugend 11 nicht mehr statt. Über einen Ersatz-Wettbewerb wird zurzeit im Vorstandsgremium der BTTV-Jugend nachgedacht.</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Mini-Meisterschaften</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Im Bezirk </a:t>
            </a:r>
            <a:r>
              <a:rPr lang="de-DE"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Ofr</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.-West wurden 5 Ortsentscheide durchgeführt: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Schlüsselfeld, Rödental, 2-mal Unterlauter und Coburg (Schule).</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Am Bezirksentscheid in Unterlauter nahmen 55 Mädchen und Jungen in allen AKs teil. Die Sieger fuhren zum Verbandsentscheid Anfang Mai in Beratzhausen.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Tree>
    <p:extLst>
      <p:ext uri="{BB962C8B-B14F-4D97-AF65-F5344CB8AC3E}">
        <p14:creationId xmlns:p14="http://schemas.microsoft.com/office/powerpoint/2010/main" val="213614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5253" y="74164"/>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342044" y="2536723"/>
            <a:ext cx="9144000" cy="3394541"/>
          </a:xfrm>
        </p:spPr>
        <p:txBody>
          <a:bodyPr>
            <a:noAutofit/>
          </a:bodyPr>
          <a:lstStyle/>
          <a:p>
            <a:pPr marL="6350" indent="-6350" algn="l">
              <a:lnSpc>
                <a:spcPct val="95000"/>
              </a:lnSpc>
            </a:pP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HLS</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Wie schon am letzten Bezirkstag im Jahr 2022 angekündigt, haben wir den HLS-Bereich breiter aufgestellt und intensiviert.  Es finden / fanden in den Schulferien Lehrgänge statt (wie z.B. in </a:t>
            </a:r>
            <a:r>
              <a:rPr lang="de-DE"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Wohlbach</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Mannsgereuth, Untersiemau). Gleichzeitig findet das Kadertraining an wechselnden Orten statt (Lichtenfels, </a:t>
            </a:r>
            <a:r>
              <a:rPr lang="de-DE"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Wohlbach</a:t>
            </a: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Untersiemau, und evtl. Haarbrücken). Die Lehrgänge werden sehr gut angenommen. Beim letzten Lehrgang in Untersiemau müsste sogar noch ein zusätzlicher Tag gebucht werden, da die Resonanz so groß war (32 Teilnehmer).</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Mein Dank geht an Hubert Becker, der die Koordination im HLS-Bereich übernommen hat, und an Siggi Putzig, der als verantwortlicher Bezirkstrainer die Maßnahmen durchführt. Das Jugendkader-/Stützpunkttraining wird fortgeführt und wenn möglich, ausgeweitet. </a:t>
            </a: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Tree>
    <p:extLst>
      <p:ext uri="{BB962C8B-B14F-4D97-AF65-F5344CB8AC3E}">
        <p14:creationId xmlns:p14="http://schemas.microsoft.com/office/powerpoint/2010/main" val="1415110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graphicFrame>
        <p:nvGraphicFramePr>
          <p:cNvPr id="2" name="Tabelle 1">
            <a:extLst>
              <a:ext uri="{FF2B5EF4-FFF2-40B4-BE49-F238E27FC236}">
                <a16:creationId xmlns:a16="http://schemas.microsoft.com/office/drawing/2014/main" id="{B8BA8A77-D021-C756-645B-38ED7B8901D1}"/>
              </a:ext>
            </a:extLst>
          </p:cNvPr>
          <p:cNvGraphicFramePr>
            <a:graphicFrameLocks noGrp="1"/>
          </p:cNvGraphicFramePr>
          <p:nvPr>
            <p:extLst>
              <p:ext uri="{D42A27DB-BD31-4B8C-83A1-F6EECF244321}">
                <p14:modId xmlns:p14="http://schemas.microsoft.com/office/powerpoint/2010/main" val="4089340523"/>
              </p:ext>
            </p:extLst>
          </p:nvPr>
        </p:nvGraphicFramePr>
        <p:xfrm>
          <a:off x="788670" y="2638414"/>
          <a:ext cx="10525585" cy="3180397"/>
        </p:xfrm>
        <a:graphic>
          <a:graphicData uri="http://schemas.openxmlformats.org/drawingml/2006/table">
            <a:tbl>
              <a:tblPr firstRow="1" firstCol="1" bandRow="1">
                <a:tableStyleId>{5C22544A-7EE6-4342-B048-85BDC9FD1C3A}</a:tableStyleId>
              </a:tblPr>
              <a:tblGrid>
                <a:gridCol w="627950">
                  <a:extLst>
                    <a:ext uri="{9D8B030D-6E8A-4147-A177-3AD203B41FA5}">
                      <a16:colId xmlns:a16="http://schemas.microsoft.com/office/drawing/2014/main" val="2107023167"/>
                    </a:ext>
                  </a:extLst>
                </a:gridCol>
                <a:gridCol w="3504358">
                  <a:extLst>
                    <a:ext uri="{9D8B030D-6E8A-4147-A177-3AD203B41FA5}">
                      <a16:colId xmlns:a16="http://schemas.microsoft.com/office/drawing/2014/main" val="834070278"/>
                    </a:ext>
                  </a:extLst>
                </a:gridCol>
                <a:gridCol w="1147479">
                  <a:extLst>
                    <a:ext uri="{9D8B030D-6E8A-4147-A177-3AD203B41FA5}">
                      <a16:colId xmlns:a16="http://schemas.microsoft.com/office/drawing/2014/main" val="3562381994"/>
                    </a:ext>
                  </a:extLst>
                </a:gridCol>
                <a:gridCol w="1187918">
                  <a:extLst>
                    <a:ext uri="{9D8B030D-6E8A-4147-A177-3AD203B41FA5}">
                      <a16:colId xmlns:a16="http://schemas.microsoft.com/office/drawing/2014/main" val="2705023377"/>
                    </a:ext>
                  </a:extLst>
                </a:gridCol>
                <a:gridCol w="2054847">
                  <a:extLst>
                    <a:ext uri="{9D8B030D-6E8A-4147-A177-3AD203B41FA5}">
                      <a16:colId xmlns:a16="http://schemas.microsoft.com/office/drawing/2014/main" val="2409150868"/>
                    </a:ext>
                  </a:extLst>
                </a:gridCol>
                <a:gridCol w="856819">
                  <a:extLst>
                    <a:ext uri="{9D8B030D-6E8A-4147-A177-3AD203B41FA5}">
                      <a16:colId xmlns:a16="http://schemas.microsoft.com/office/drawing/2014/main" val="899110739"/>
                    </a:ext>
                  </a:extLst>
                </a:gridCol>
                <a:gridCol w="1146214">
                  <a:extLst>
                    <a:ext uri="{9D8B030D-6E8A-4147-A177-3AD203B41FA5}">
                      <a16:colId xmlns:a16="http://schemas.microsoft.com/office/drawing/2014/main" val="304609365"/>
                    </a:ext>
                  </a:extLst>
                </a:gridCol>
              </a:tblGrid>
              <a:tr h="342300">
                <a:tc>
                  <a:txBody>
                    <a:bodyPr/>
                    <a:lstStyle/>
                    <a:p>
                      <a:pPr marL="6350" indent="-6350" algn="ctr">
                        <a:lnSpc>
                          <a:spcPct val="95000"/>
                        </a:lnSpc>
                      </a:pPr>
                      <a:r>
                        <a:rPr lang="de-DE" sz="1800">
                          <a:effectLst/>
                        </a:rPr>
                        <a:t>Platz</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dirty="0">
                          <a:effectLst/>
                        </a:rPr>
                        <a:t>Verein</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Pkte. Turniere</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Pkte. Spiel-Ber.</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Mannsch.Pkte.</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QTTR</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dirty="0">
                          <a:effectLst/>
                        </a:rPr>
                        <a:t>Gesamt</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extLst>
                  <a:ext uri="{0D108BD9-81ED-4DB2-BD59-A6C34878D82A}">
                    <a16:rowId xmlns:a16="http://schemas.microsoft.com/office/drawing/2014/main" val="344422921"/>
                  </a:ext>
                </a:extLst>
              </a:tr>
              <a:tr h="176949">
                <a:tc>
                  <a:txBody>
                    <a:bodyPr/>
                    <a:lstStyle/>
                    <a:p>
                      <a:pPr marL="6350" indent="-6350" algn="ctr">
                        <a:lnSpc>
                          <a:spcPct val="95000"/>
                        </a:lnSpc>
                      </a:pPr>
                      <a:r>
                        <a:rPr lang="de-DE" sz="1800">
                          <a:effectLst/>
                        </a:rPr>
                        <a:t>1</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a:effectLst/>
                        </a:rPr>
                        <a:t>TSV Unterlauter</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684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320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131</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118</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1253</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1340506081"/>
                  </a:ext>
                </a:extLst>
              </a:tr>
              <a:tr h="176949">
                <a:tc>
                  <a:txBody>
                    <a:bodyPr/>
                    <a:lstStyle/>
                    <a:p>
                      <a:pPr marL="6350" indent="-6350" algn="ctr">
                        <a:lnSpc>
                          <a:spcPct val="95000"/>
                        </a:lnSpc>
                      </a:pPr>
                      <a:r>
                        <a:rPr lang="de-DE" sz="1800">
                          <a:effectLst/>
                        </a:rPr>
                        <a:t>2</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a:effectLst/>
                        </a:rPr>
                        <a:t>TV Coburg-Ketschendorf</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704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270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115</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156</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1245</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208998399"/>
                  </a:ext>
                </a:extLst>
              </a:tr>
              <a:tr h="176949">
                <a:tc>
                  <a:txBody>
                    <a:bodyPr/>
                    <a:lstStyle/>
                    <a:p>
                      <a:pPr marL="6350" indent="-6350" algn="ctr">
                        <a:lnSpc>
                          <a:spcPct val="95000"/>
                        </a:lnSpc>
                      </a:pPr>
                      <a:r>
                        <a:rPr lang="de-DE" sz="1800">
                          <a:effectLst/>
                        </a:rPr>
                        <a:t>3</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dirty="0">
                          <a:effectLst/>
                        </a:rPr>
                        <a:t>FC Adler Weidhausen</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303</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130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99</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172</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704</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2480490927"/>
                  </a:ext>
                </a:extLst>
              </a:tr>
              <a:tr h="176949">
                <a:tc>
                  <a:txBody>
                    <a:bodyPr/>
                    <a:lstStyle/>
                    <a:p>
                      <a:pPr marL="6350" indent="-6350" algn="ctr">
                        <a:lnSpc>
                          <a:spcPct val="95000"/>
                        </a:lnSpc>
                      </a:pPr>
                      <a:r>
                        <a:rPr lang="de-DE" sz="1800">
                          <a:effectLst/>
                        </a:rPr>
                        <a:t>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a:effectLst/>
                        </a:rPr>
                        <a:t>TTC Geutenreuth</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256</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210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64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114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644</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4259898683"/>
                  </a:ext>
                </a:extLst>
              </a:tr>
              <a:tr h="176949">
                <a:tc>
                  <a:txBody>
                    <a:bodyPr/>
                    <a:lstStyle/>
                    <a:p>
                      <a:pPr marL="6350" indent="-6350" algn="ctr">
                        <a:lnSpc>
                          <a:spcPct val="95000"/>
                        </a:lnSpc>
                      </a:pPr>
                      <a:r>
                        <a:rPr lang="de-DE" sz="1800" dirty="0">
                          <a:effectLst/>
                        </a:rPr>
                        <a:t>5</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dirty="0">
                          <a:effectLst/>
                        </a:rPr>
                        <a:t>TSV Untersiemau</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293</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220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59</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64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636</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3242621939"/>
                  </a:ext>
                </a:extLst>
              </a:tr>
              <a:tr h="313753">
                <a:tc>
                  <a:txBody>
                    <a:bodyPr/>
                    <a:lstStyle/>
                    <a:p>
                      <a:pPr marL="6350" indent="-6350" algn="ctr">
                        <a:lnSpc>
                          <a:spcPct val="95000"/>
                        </a:lnSpc>
                      </a:pPr>
                      <a:r>
                        <a:rPr lang="de-DE" sz="1800">
                          <a:effectLst/>
                        </a:rPr>
                        <a:t>6</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nSpc>
                          <a:spcPct val="95000"/>
                        </a:lnSpc>
                      </a:pPr>
                      <a:r>
                        <a:rPr lang="de-DE" sz="1800">
                          <a:effectLst/>
                        </a:rPr>
                        <a:t>TTC Wohlbach</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206</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280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54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a:effectLst/>
                        </a:rPr>
                        <a:t>74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tc>
                  <a:txBody>
                    <a:bodyPr/>
                    <a:lstStyle/>
                    <a:p>
                      <a:pPr marL="6350" indent="-6350" algn="ctr">
                        <a:lnSpc>
                          <a:spcPct val="95000"/>
                        </a:lnSpc>
                      </a:pPr>
                      <a:r>
                        <a:rPr lang="de-DE" sz="1800" dirty="0">
                          <a:effectLst/>
                        </a:rPr>
                        <a:t>614</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tc>
                <a:extLst>
                  <a:ext uri="{0D108BD9-81ED-4DB2-BD59-A6C34878D82A}">
                    <a16:rowId xmlns:a16="http://schemas.microsoft.com/office/drawing/2014/main" val="3858432620"/>
                  </a:ext>
                </a:extLst>
              </a:tr>
              <a:tr h="176949">
                <a:tc>
                  <a:txBody>
                    <a:bodyPr/>
                    <a:lstStyle/>
                    <a:p>
                      <a:pPr marL="6350" indent="-6350" algn="ctr">
                        <a:lnSpc>
                          <a:spcPct val="95000"/>
                        </a:lnSpc>
                      </a:pPr>
                      <a:r>
                        <a:rPr lang="de-DE" sz="1800">
                          <a:effectLst/>
                        </a:rPr>
                        <a:t>7</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dirty="0">
                          <a:effectLst/>
                        </a:rPr>
                        <a:t>TSV Scherneck</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285</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130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32</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84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531</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2724216414"/>
                  </a:ext>
                </a:extLst>
              </a:tr>
              <a:tr h="176949">
                <a:tc>
                  <a:txBody>
                    <a:bodyPr/>
                    <a:lstStyle/>
                    <a:p>
                      <a:pPr marL="6350" indent="-6350" algn="ctr">
                        <a:lnSpc>
                          <a:spcPct val="95000"/>
                        </a:lnSpc>
                      </a:pPr>
                      <a:r>
                        <a:rPr lang="de-DE" sz="1800">
                          <a:effectLst/>
                        </a:rPr>
                        <a:t>8</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a:effectLst/>
                        </a:rPr>
                        <a:t>TTC Mannsgereuth</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204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180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103</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18</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505</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3711237872"/>
                  </a:ext>
                </a:extLst>
              </a:tr>
              <a:tr h="176949">
                <a:tc>
                  <a:txBody>
                    <a:bodyPr/>
                    <a:lstStyle/>
                    <a:p>
                      <a:pPr marL="6350" indent="-6350" algn="ctr">
                        <a:lnSpc>
                          <a:spcPct val="95000"/>
                        </a:lnSpc>
                      </a:pPr>
                      <a:r>
                        <a:rPr lang="de-DE" sz="1800">
                          <a:effectLst/>
                        </a:rPr>
                        <a:t>9</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a:effectLst/>
                        </a:rPr>
                        <a:t>TSV Cortendorf</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144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190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99</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14</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436</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599502038"/>
                  </a:ext>
                </a:extLst>
              </a:tr>
              <a:tr h="176949">
                <a:tc>
                  <a:txBody>
                    <a:bodyPr/>
                    <a:lstStyle/>
                    <a:p>
                      <a:pPr marL="6350" indent="-6350" algn="ctr">
                        <a:lnSpc>
                          <a:spcPct val="95000"/>
                        </a:lnSpc>
                      </a:pPr>
                      <a:r>
                        <a:rPr lang="de-DE" sz="1800" dirty="0">
                          <a:effectLst/>
                        </a:rPr>
                        <a:t>10</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nSpc>
                          <a:spcPct val="95000"/>
                        </a:lnSpc>
                      </a:pPr>
                      <a:r>
                        <a:rPr lang="de-DE" sz="1800" dirty="0">
                          <a:effectLst/>
                        </a:rPr>
                        <a:t>TTG Neustadt-Wildenheid</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69</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180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70</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a:effectLst/>
                        </a:rPr>
                        <a:t>108</a:t>
                      </a:r>
                      <a:endParaRPr lang="de-DE" sz="28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tc>
                  <a:txBody>
                    <a:bodyPr/>
                    <a:lstStyle/>
                    <a:p>
                      <a:pPr marL="6350" indent="-6350" algn="ctr">
                        <a:lnSpc>
                          <a:spcPct val="95000"/>
                        </a:lnSpc>
                      </a:pPr>
                      <a:r>
                        <a:rPr lang="de-DE" sz="1800" dirty="0">
                          <a:effectLst/>
                        </a:rPr>
                        <a:t>427</a:t>
                      </a:r>
                      <a:endParaRPr lang="de-DE" sz="2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b"/>
                </a:tc>
                <a:extLst>
                  <a:ext uri="{0D108BD9-81ED-4DB2-BD59-A6C34878D82A}">
                    <a16:rowId xmlns:a16="http://schemas.microsoft.com/office/drawing/2014/main" val="271202058"/>
                  </a:ext>
                </a:extLst>
              </a:tr>
            </a:tbl>
          </a:graphicData>
        </a:graphic>
      </p:graphicFrame>
      <p:sp>
        <p:nvSpPr>
          <p:cNvPr id="3" name="Rectangle 1">
            <a:extLst>
              <a:ext uri="{FF2B5EF4-FFF2-40B4-BE49-F238E27FC236}">
                <a16:creationId xmlns:a16="http://schemas.microsoft.com/office/drawing/2014/main" id="{C9767217-B1B4-A49B-02A8-A585504E405A}"/>
              </a:ext>
            </a:extLst>
          </p:cNvPr>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800" b="1" i="0" u="none" strike="noStrike" cap="none" normalizeH="0" baseline="0" dirty="0">
                <a:ln>
                  <a:noFill/>
                </a:ln>
                <a:solidFill>
                  <a:srgbClr val="000000"/>
                </a:solidFill>
                <a:effectLst/>
                <a:latin typeface="Arial" panose="020B0604020202020204" pitchFamily="34" charset="0"/>
                <a:ea typeface="Verdana" panose="020B0604030504040204" pitchFamily="34" charset="0"/>
                <a:cs typeface="Verdana" panose="020B0604030504040204" pitchFamily="34" charset="0"/>
              </a:rPr>
              <a:t>Joachim-Franke-Pokal</a:t>
            </a: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2800" b="0" i="0" u="none" strike="noStrike" cap="none" normalizeH="0" baseline="0" dirty="0">
                <a:ln>
                  <a:noFill/>
                </a:ln>
                <a:solidFill>
                  <a:srgbClr val="000000"/>
                </a:solidFill>
                <a:effectLst/>
                <a:latin typeface="Arial" panose="020B0604020202020204" pitchFamily="34" charset="0"/>
                <a:ea typeface="Verdana" panose="020B0604030504040204" pitchFamily="34" charset="0"/>
                <a:cs typeface="Verdana" panose="020B0604030504040204" pitchFamily="34" charset="0"/>
              </a:rPr>
            </a:br>
            <a:r>
              <a:rPr kumimoji="0" lang="de-DE" altLang="de-DE" sz="2800" b="0" i="0" u="none" strike="noStrike" cap="none" normalizeH="0" baseline="0" dirty="0">
                <a:ln>
                  <a:noFill/>
                </a:ln>
                <a:solidFill>
                  <a:srgbClr val="000000"/>
                </a:solidFill>
                <a:effectLst/>
                <a:latin typeface="Arial" panose="020B0604020202020204" pitchFamily="34" charset="0"/>
                <a:ea typeface="Verdana" panose="020B0604030504040204" pitchFamily="34" charset="0"/>
                <a:cs typeface="Verdana" panose="020B0604030504040204" pitchFamily="34" charset="0"/>
              </a:rPr>
              <a:t>Die Wertung für die Saison 2022/23 beginnt mit den </a:t>
            </a:r>
            <a:br>
              <a:rPr kumimoji="0" lang="de-DE" altLang="de-DE" sz="2800" b="0" i="0" u="none" strike="noStrike" cap="none" normalizeH="0" baseline="0" dirty="0">
                <a:ln>
                  <a:noFill/>
                </a:ln>
                <a:solidFill>
                  <a:srgbClr val="000000"/>
                </a:solidFill>
                <a:effectLst/>
                <a:latin typeface="Arial" panose="020B0604020202020204" pitchFamily="34" charset="0"/>
                <a:ea typeface="Verdana" panose="020B0604030504040204" pitchFamily="34" charset="0"/>
                <a:cs typeface="Verdana" panose="020B0604030504040204" pitchFamily="34" charset="0"/>
              </a:rPr>
            </a:br>
            <a:r>
              <a:rPr kumimoji="0" lang="de-DE" altLang="de-DE" sz="2800" b="0" i="0" u="none" strike="noStrike" cap="none" normalizeH="0" baseline="0" dirty="0">
                <a:ln>
                  <a:noFill/>
                </a:ln>
                <a:solidFill>
                  <a:srgbClr val="000000"/>
                </a:solidFill>
                <a:effectLst/>
                <a:latin typeface="Arial" panose="020B0604020202020204" pitchFamily="34" charset="0"/>
                <a:ea typeface="Verdana" panose="020B0604030504040204" pitchFamily="34" charset="0"/>
                <a:cs typeface="Verdana" panose="020B0604030504040204" pitchFamily="34" charset="0"/>
              </a:rPr>
              <a:t>Verbandsbereichsturnieren im Mai 2022 neu.</a:t>
            </a: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2800" b="0" i="0" u="none" strike="noStrike" cap="none" normalizeH="0" baseline="0" dirty="0">
                <a:ln>
                  <a:noFill/>
                </a:ln>
                <a:solidFill>
                  <a:srgbClr val="000000"/>
                </a:solidFill>
                <a:effectLst/>
                <a:latin typeface="Arial" panose="020B0604020202020204" pitchFamily="34" charset="0"/>
                <a:ea typeface="Verdana" panose="020B0604030504040204" pitchFamily="34" charset="0"/>
                <a:cs typeface="Verdana" panose="020B0604030504040204" pitchFamily="34" charset="0"/>
              </a:rPr>
            </a:b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4" name="Inhaltsplatzhalter 3">
            <a:extLst>
              <a:ext uri="{FF2B5EF4-FFF2-40B4-BE49-F238E27FC236}">
                <a16:creationId xmlns:a16="http://schemas.microsoft.com/office/drawing/2014/main" id="{8E37AC82-EF62-C526-2A1B-99B37C1ED267}"/>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3139891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3" name="Textfeld 2">
            <a:extLst>
              <a:ext uri="{FF2B5EF4-FFF2-40B4-BE49-F238E27FC236}">
                <a16:creationId xmlns:a16="http://schemas.microsoft.com/office/drawing/2014/main" id="{7E8BF4F6-662A-7228-B454-608599C2CDAA}"/>
              </a:ext>
            </a:extLst>
          </p:cNvPr>
          <p:cNvSpPr txBox="1"/>
          <p:nvPr/>
        </p:nvSpPr>
        <p:spPr>
          <a:xfrm>
            <a:off x="1489789" y="863794"/>
            <a:ext cx="8527566" cy="5443029"/>
          </a:xfrm>
          <a:prstGeom prst="rect">
            <a:avLst/>
          </a:prstGeom>
          <a:noFill/>
        </p:spPr>
        <p:txBody>
          <a:bodyPr wrap="square">
            <a:spAutoFit/>
          </a:bodyPr>
          <a:lstStyle/>
          <a:p>
            <a:pPr marL="6350" indent="-6350">
              <a:lnSpc>
                <a:spcPct val="95000"/>
              </a:lnSpc>
            </a:pP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Ausblick</a:t>
            </a:r>
            <a:endPar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Durch die Neuordnung im Jugend-Mannschaftsspielbetrieb stehen wir alle vor großen Herausforderungen. Die Änderungen im Jugendbereich wurden im Rahmen des Bezirks-Jugendtages 2ß22 in einer gesonderten Präsentation vorgestellt. Die Auswertung der Erfahrungen mit der neuen Ligen Struktur läuft momentan. Am kommenden Verbandshauptausschuss (07.07.) wird darüber berichtet und evtl. nachgebessert. Auf Bezirksebene werden wir aber die Grundzüge der bestehenden Struktur beibehalten.</a:t>
            </a:r>
            <a:endPar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Die im letzten Jahr angekündigte Reform des Einzelspielbetriebes lässt noch auf sich warten, wobei die genauen Regelungen gerade im Rahmen einer Arbeitsgruppe erarbeitet werden.</a:t>
            </a:r>
            <a:endPar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Wünschenswert wäre eine Verstärkung der Aktivitäten im Breitensportbereich, wie z.B. mehr Mini-Orts-Meisterschaften, SAGs mit Schulen und Bildung von Hobbygruppen, um nur einige Beispiele zu nennen. </a:t>
            </a:r>
            <a:r>
              <a:rPr lang="de-DE" sz="18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Um diese Ziele erreichen zu können, brauchen wir auch mehr lizensierte Übungsleiter.</a:t>
            </a:r>
            <a:r>
              <a:rPr lang="de-DE" sz="24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de-DE"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7268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fik 14" descr="Ein Bild, das Text enthält.&#10;&#10;Automatisch generierte Beschreibung">
            <a:extLst>
              <a:ext uri="{FF2B5EF4-FFF2-40B4-BE49-F238E27FC236}">
                <a16:creationId xmlns:a16="http://schemas.microsoft.com/office/drawing/2014/main" id="{5AEF9F6F-65DA-8279-92DE-9A579AF5B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7779" y="198212"/>
            <a:ext cx="1831975" cy="975360"/>
          </a:xfrm>
          <a:prstGeom prst="rect">
            <a:avLst/>
          </a:prstGeom>
        </p:spPr>
      </p:pic>
      <p:sp>
        <p:nvSpPr>
          <p:cNvPr id="5" name="Titel 4">
            <a:extLst>
              <a:ext uri="{FF2B5EF4-FFF2-40B4-BE49-F238E27FC236}">
                <a16:creationId xmlns:a16="http://schemas.microsoft.com/office/drawing/2014/main" id="{FE4597DD-9768-878D-7E25-0D65E676FE83}"/>
              </a:ext>
            </a:extLst>
          </p:cNvPr>
          <p:cNvSpPr>
            <a:spLocks noGrp="1"/>
          </p:cNvSpPr>
          <p:nvPr>
            <p:ph type="ctrTitle"/>
          </p:nvPr>
        </p:nvSpPr>
        <p:spPr>
          <a:xfrm>
            <a:off x="1523999" y="198212"/>
            <a:ext cx="9178213" cy="6585143"/>
          </a:xfrm>
        </p:spPr>
        <p:txBody>
          <a:bodyPr>
            <a:normAutofit/>
          </a:bodyPr>
          <a:lstStyle/>
          <a:p>
            <a:pPr marL="6350" indent="-6350">
              <a:lnSpc>
                <a:spcPct val="107000"/>
              </a:lnSpc>
            </a:pP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b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endParaRPr lang="de-DE" dirty="0"/>
          </a:p>
        </p:txBody>
      </p:sp>
      <p:sp>
        <p:nvSpPr>
          <p:cNvPr id="3" name="Textfeld 2">
            <a:extLst>
              <a:ext uri="{FF2B5EF4-FFF2-40B4-BE49-F238E27FC236}">
                <a16:creationId xmlns:a16="http://schemas.microsoft.com/office/drawing/2014/main" id="{7E8BF4F6-662A-7228-B454-608599C2CDAA}"/>
              </a:ext>
            </a:extLst>
          </p:cNvPr>
          <p:cNvSpPr txBox="1"/>
          <p:nvPr/>
        </p:nvSpPr>
        <p:spPr>
          <a:xfrm>
            <a:off x="1162238" y="900478"/>
            <a:ext cx="9289285" cy="5802614"/>
          </a:xfrm>
          <a:prstGeom prst="rect">
            <a:avLst/>
          </a:prstGeom>
          <a:noFill/>
        </p:spPr>
        <p:txBody>
          <a:bodyPr wrap="square">
            <a:spAutoFit/>
          </a:bodyPr>
          <a:lstStyle/>
          <a:p>
            <a:pPr marL="6350" indent="-6350">
              <a:lnSpc>
                <a:spcPct val="107000"/>
              </a:lnSpc>
            </a:pPr>
            <a:r>
              <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Glückwunsch an alle erfolgreichen Mannschaften </a:t>
            </a:r>
            <a:r>
              <a:rPr lang="de-DE" sz="1800" b="0"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de-DE" sz="1800" b="1"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107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Allen Titelträgern und Aufsteigern sowie allen erfolgreichen Teams der Spielzeit 1022/23 übermitteln wir herzliche Glückwünsche und freuen uns mit deren Erfolgen. Ebenso wünschen wir allen Absteigern und Rückziehern viel Erfolg für die Zukunft und einen baldigen Wiederaufstieg. </a:t>
            </a:r>
            <a:r>
              <a:rPr lang="de-DE"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Ganz aktuell noch zwei Ergebnisse vom vergangenen Wochenende, an dem die Final-</a:t>
            </a:r>
            <a:r>
              <a:rPr lang="de-DE"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Fours</a:t>
            </a:r>
            <a:r>
              <a:rPr lang="de-DE"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auf Verbandsebene in Erbendorf stattfanden. Der Bezirk </a:t>
            </a:r>
            <a:r>
              <a:rPr lang="de-DE"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Ofr</a:t>
            </a:r>
            <a:r>
              <a:rPr lang="de-DE"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,-West war mit zwei Mannschaften vertreten: dem FC Adler Weidhausen (2.Platz) im Jugend 19 Meisterschafts-Final </a:t>
            </a:r>
            <a:r>
              <a:rPr lang="de-DE"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Four</a:t>
            </a:r>
            <a:r>
              <a:rPr lang="de-DE"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und mit dem TV Coburg-Ketschendorf (4.Platz) in der Jungen 13 Mannschaftsmeisterschaft.  </a:t>
            </a:r>
            <a:endPar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350">
              <a:lnSpc>
                <a:spcPct val="95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Allen Jugendlichen, Betreuern und Verantwortlichen wünsche ich eine erholsame Sommerpause, um neue Ziele in der Saison 2023/24 rund um unseren TT-Sport erfolgreich umzusetzen.  </a:t>
            </a:r>
          </a:p>
          <a:p>
            <a:pPr marL="6350" indent="-6350">
              <a:lnSpc>
                <a:spcPct val="107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350">
              <a:lnSpc>
                <a:spcPct val="95000"/>
              </a:lnSpc>
              <a:spcAft>
                <a:spcPts val="160"/>
              </a:spcAft>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Viele Grüße </a:t>
            </a:r>
          </a:p>
          <a:p>
            <a:pPr marL="6350" indent="-6350">
              <a:lnSpc>
                <a:spcPct val="107000"/>
              </a:lnSpc>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p>
            <a:pPr marL="6350" indent="-6350">
              <a:lnSpc>
                <a:spcPct val="95000"/>
              </a:lnSpc>
              <a:spcAft>
                <a:spcPts val="160"/>
              </a:spcAft>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Bernd Fischer </a:t>
            </a:r>
          </a:p>
          <a:p>
            <a:pPr marL="6350" indent="-6350">
              <a:lnSpc>
                <a:spcPct val="95000"/>
              </a:lnSpc>
              <a:spcAft>
                <a:spcPts val="160"/>
              </a:spcAft>
            </a:pPr>
            <a:r>
              <a:rPr lang="de-DE"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(Bezirks-Jugendwart und Fachwart Einzelsport)</a:t>
            </a:r>
          </a:p>
        </p:txBody>
      </p:sp>
    </p:spTree>
    <p:extLst>
      <p:ext uri="{BB962C8B-B14F-4D97-AF65-F5344CB8AC3E}">
        <p14:creationId xmlns:p14="http://schemas.microsoft.com/office/powerpoint/2010/main" val="368569982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2042</Words>
  <Application>Microsoft Office PowerPoint</Application>
  <PresentationFormat>Breitbild</PresentationFormat>
  <Paragraphs>235</Paragraphs>
  <Slides>16</Slides>
  <Notes>0</Notes>
  <HiddenSlides>1</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16</vt:i4>
      </vt:variant>
    </vt:vector>
  </HeadingPairs>
  <TitlesOfParts>
    <vt:vector size="24" baseType="lpstr">
      <vt:lpstr>Arial</vt:lpstr>
      <vt:lpstr>Calibri</vt:lpstr>
      <vt:lpstr>Calibri Light</vt:lpstr>
      <vt:lpstr>Helvetica</vt:lpstr>
      <vt:lpstr>inherit</vt:lpstr>
      <vt:lpstr>Symbol</vt:lpstr>
      <vt:lpstr>Verdana</vt:lpstr>
      <vt:lpstr>Office</vt:lpstr>
      <vt:lpstr>   Tagesordnung Bezirks-Jugendtag      </vt:lpstr>
      <vt:lpstr>   Bericht Bezirks-Jugendwart und Fachwart Jugend-Einzelsport  2022 - 2023       </vt:lpstr>
      <vt:lpstr>     Mannschaftszahlen im Jugendbereich     Der Bezirk Oberfranken-West bestand in der Saison 2022/23 aus 103 Vereinen. Von diesen 103 Vereinen meldeten 35 eine oder mehrere Jugend-Mannschaften, d.h. 36 % der Vereine betreiben eine aktive Jugendarbeit. Auf Bezirksebene waren zuletzt 78 Jugendmannschaften am Start. Diese verteilten sich auf eine Bezirksoberliga, 2 Bezirksligen, 4 Bezirksklassen A und 7 Bezirksklassen B.  Dazu kommen zwei Mannschaften in der Verbandsliga und fünf in den Landesligen.   Bei der Einteilung der Ligen auf Bezirksebene, besonders in den Bezirksklassen, haben wir versucht, ausgewogen im Hinblick auf die Region (Fahrstrecken) und Leistungsstärke (Q-TTR Durchschnitt) einzuteilen. Trotzdem gab es ein paar Härte-, bzw. Grenzfälle, wo Kompromisse eingegangen werden mussten. Dabei haben wir immer versucht, die Belange der Vereine bestmöglich zu berücksichtigen, transparent zu arbeiten und auch den Ordnungen der WO und den Durchführungsbestimmungen für den Jugendspielbetrieb gerecht zu werden. Fairness und Sportlichkeit stehen dabei immer im Vordergrund. Besonders betonen möchte ich hier, dass die Kooperation und Kommunikation mit den Vereinen sehr gut waren. </vt:lpstr>
      <vt:lpstr>Einzelsport und Turniere     Nachdem die Teilnehmerzahlen in den Vorjahren coronabedingt stark zurückgingen, ist jetzt wieder eine Steigerung bei den Teilnehmern zu verzeichnen. Die Zahlen erreichen zwar noch nicht das Niveau der Jahre vor Corona, aber die Tendenz zur Besserung ist unverkennbar. Aber es gab leider auch zu wenig Vereine, die bereit gewesen wären, ein Turnier auszurichten, wodurch es zu teilweise kuriosen Konstellationen in der Qualifikation zur Bezirks-Einzelmeisterschaft und den Bezirks-Ranglistenturnieren kam.    Im Vorfeld der Vorbereitung zu diesem Bezirkstag haben wir eine Liste mit möglichen Ausrichtern verschickt, in der Hoffnung heute am Bezirkstag nach Möglichkeit alle Turniere vergeben zu können. </vt:lpstr>
      <vt:lpstr>Jugend-Mannschaftsmeisterschaft 19/15/13 (m/w)   Mit der Neuordnung im Jugendbereich ging die Abschaffung des Pokalspielbetriebes bei der Jugend einher. Quasi als Ersatz wurde die Jugend-MM erweitert auf die Altersklassen 19/15/13, Jungen und Mädchen getrennt. Im Gegensatz zum regulären Spielbetrieb, wo gemischte Aufstellungen möglich sind. In der Saison 2022/23 nahmen auf Bezirksebene 18 Mannschaften teil.    Bayernpokal (ehemals Sparkassenpokal) und Mini-Meisterschaften    Leider findet der Bayernpokal in der alten Form als Turnier der Auswahlmannschaften der Bezirke in der Altersklasse der Jugend 11 nicht mehr statt. Über einen Ersatz-Wettbewerb wird zurzeit im Vorstandsgremium der BTTV-Jugend nachgedacht.   Mini-Meisterschaften   Im Bezirk Ofr.-West wurden 5 Ortsentscheide durchgeführt:  Schlüsselfeld, Rödental, 2-mal Unterlauter und Coburg (Schule).   Am Bezirksentscheid in Unterlauter nahmen 55 Mädchen und Jungen in allen AKs teil. Die Sieger fuhren zum Verbandsentscheid Anfang Mai in Beratzhausen.  </vt:lpstr>
      <vt:lpstr>HLS   Wie schon am letzten Bezirkstag im Jahr 2022 angekündigt, haben wir den HLS-Bereich breiter aufgestellt und intensiviert.  Es finden / fanden in den Schulferien Lehrgänge statt (wie z.B. in Wohlbach, Mannsgereuth, Untersiemau). Gleichzeitig findet das Kadertraining an wechselnden Orten statt (Lichtenfels, Wohlbach, Untersiemau, und evtl. Haarbrücken). Die Lehrgänge werden sehr gut angenommen. Beim letzten Lehrgang in Untersiemau müsste sogar noch ein zusätzlicher Tag gebucht werden, da die Resonanz so groß war (32 Teilnehmer).   Mein Dank geht an Hubert Becker, der die Koordination im HLS-Bereich übernommen hat, und an Siggi Putzig, der als verantwortlicher Bezirkstrainer die Maßnahmen durchführt. Das Jugendkader-/Stützpunkttraining wird fortgeführt und wenn möglich, ausgeweitet.  </vt:lpstr>
      <vt:lpstr>Joachim-Franke-Pokal  Die Wertung für die Saison 2022/23 beginnt mit den  Verbandsbereichsturnieren im Mai 2022 neu.   </vt:lpstr>
      <vt:lpstr>   </vt:lpstr>
      <vt:lpstr>   </vt:lpstr>
      <vt:lpstr>   </vt:lpstr>
      <vt:lpstr>   </vt:lpstr>
      <vt:lpstr>   </vt:lpstr>
      <vt:lpstr>   </vt:lpstr>
      <vt:lpstr>   </vt:lpstr>
      <vt:lpstr>   </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Bernd Fischer</dc:creator>
  <cp:lastModifiedBy>Hans-Albert Braemer</cp:lastModifiedBy>
  <cp:revision>4</cp:revision>
  <dcterms:created xsi:type="dcterms:W3CDTF">2022-05-20T06:21:36Z</dcterms:created>
  <dcterms:modified xsi:type="dcterms:W3CDTF">2023-05-19T07:46:23Z</dcterms:modified>
</cp:coreProperties>
</file>